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81" r:id="rId2"/>
    <p:sldId id="310" r:id="rId3"/>
    <p:sldId id="311" r:id="rId4"/>
    <p:sldId id="321" r:id="rId5"/>
    <p:sldId id="257" r:id="rId6"/>
    <p:sldId id="282" r:id="rId7"/>
    <p:sldId id="283" r:id="rId8"/>
    <p:sldId id="284" r:id="rId9"/>
    <p:sldId id="285" r:id="rId10"/>
    <p:sldId id="303" r:id="rId11"/>
    <p:sldId id="304" r:id="rId12"/>
    <p:sldId id="306" r:id="rId13"/>
    <p:sldId id="300" r:id="rId14"/>
    <p:sldId id="286" r:id="rId15"/>
    <p:sldId id="287" r:id="rId16"/>
    <p:sldId id="288" r:id="rId17"/>
    <p:sldId id="289" r:id="rId18"/>
    <p:sldId id="290" r:id="rId19"/>
    <p:sldId id="291" r:id="rId20"/>
    <p:sldId id="312" r:id="rId21"/>
    <p:sldId id="292" r:id="rId22"/>
    <p:sldId id="313" r:id="rId23"/>
    <p:sldId id="314" r:id="rId24"/>
    <p:sldId id="293" r:id="rId25"/>
    <p:sldId id="315" r:id="rId26"/>
    <p:sldId id="294" r:id="rId27"/>
    <p:sldId id="316" r:id="rId28"/>
    <p:sldId id="295" r:id="rId29"/>
    <p:sldId id="317" r:id="rId30"/>
    <p:sldId id="296" r:id="rId31"/>
    <p:sldId id="318" r:id="rId32"/>
    <p:sldId id="297" r:id="rId33"/>
    <p:sldId id="319" r:id="rId34"/>
    <p:sldId id="298" r:id="rId35"/>
    <p:sldId id="320" r:id="rId36"/>
    <p:sldId id="322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4" autoAdjust="0"/>
    <p:restoredTop sz="94660"/>
  </p:normalViewPr>
  <p:slideViewPr>
    <p:cSldViewPr>
      <p:cViewPr varScale="1">
        <p:scale>
          <a:sx n="139" d="100"/>
          <a:sy n="139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81361-FCED-41E4-9E6E-F28E91F6AC7D}" type="datetimeFigureOut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A717-62C1-40ED-B71F-99E92A5F96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69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9A60-AA47-4D20-8196-AACC45CFC63E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1626-3FB0-4FD0-B90F-A12871C24FCF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6175-8289-459A-A489-3EA5F7C0F0C2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62F6-C47C-4859-AF7F-468FD60CE8EC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C82-86D1-40DF-A252-0648A19DCB4F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52B5-A0B6-4F94-8717-43D9A4F5AB05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4DE-634B-495F-8272-38F9C7E602F8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D0C1-A57F-4A9E-9D81-EE175EA8522F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4F7F-7C4B-48D4-B678-0EFBD219B7AE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FA86-37FC-4C99-AB74-CE3BADB93046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AB9-4EA0-4513-AF4A-8FC23C63E131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1C96-7FD5-411B-B3B4-5881091D5B28}" type="datetime1">
              <a:rPr lang="ko-KR" altLang="en-US" smtClean="0"/>
              <a:pPr/>
              <a:t>24-05-13(Mon)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423292"/>
            <a:ext cx="8712968" cy="1470025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12</a:t>
            </a:r>
            <a:r>
              <a:rPr lang="ko-KR" altLang="ko-KR" sz="3200" b="1" dirty="0" smtClean="0"/>
              <a:t>장</a:t>
            </a:r>
            <a:r>
              <a:rPr lang="en-US" altLang="ko-KR" sz="3200" b="1" smtClean="0"/>
              <a:t>. </a:t>
            </a:r>
            <a:r>
              <a:rPr lang="ko-KR" altLang="ko-KR" sz="3200" b="1" smtClean="0"/>
              <a:t>계층 </a:t>
            </a:r>
            <a:r>
              <a:rPr lang="ko-KR" altLang="ko-KR" sz="3200" b="1" dirty="0" smtClean="0"/>
              <a:t>쿼리</a:t>
            </a:r>
            <a:r>
              <a:rPr lang="en-US" altLang="ko-KR" sz="3200" b="1" dirty="0" smtClean="0"/>
              <a:t> (Hierarchical </a:t>
            </a:r>
            <a:r>
              <a:rPr lang="en-US" altLang="ko-KR" sz="3200" b="1" smtClean="0"/>
              <a:t>Query)</a:t>
            </a:r>
            <a:endParaRPr lang="ko-KR" altLang="ko-KR" sz="32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3608" y="2564904"/>
            <a:ext cx="63367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ko-KR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47664" y="2060848"/>
            <a:ext cx="63367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[ 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이번 장에서 배울 내용들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]</a:t>
            </a:r>
          </a:p>
          <a:p>
            <a:endParaRPr lang="ko-KR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1. </a:t>
            </a:r>
            <a:r>
              <a:rPr lang="ko-KR" altLang="ko-KR" sz="1600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sz="1600" dirty="0" smtClean="0">
                <a:solidFill>
                  <a:schemeClr val="tx1"/>
                </a:solidFill>
              </a:rPr>
              <a:t> 쿼리의 의미와 원리를 배웁니다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endParaRPr lang="ko-KR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2. </a:t>
            </a:r>
            <a:r>
              <a:rPr lang="ko-KR" altLang="ko-KR" sz="1600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sz="1600" dirty="0" smtClean="0">
                <a:solidFill>
                  <a:schemeClr val="tx1"/>
                </a:solidFill>
              </a:rPr>
              <a:t> 쿼리를 작성하는 방법을 </a:t>
            </a:r>
            <a:r>
              <a:rPr lang="ko-KR" altLang="ko-KR" sz="1600" smtClean="0">
                <a:solidFill>
                  <a:schemeClr val="tx1"/>
                </a:solidFill>
              </a:rPr>
              <a:t>배웁니다</a:t>
            </a:r>
            <a:r>
              <a:rPr lang="en-US" altLang="ko-KR" sz="1600" smtClean="0">
                <a:solidFill>
                  <a:schemeClr val="tx1"/>
                </a:solidFill>
              </a:rPr>
              <a:t>.                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2373" y="22240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2. </a:t>
            </a:r>
            <a:r>
              <a:rPr lang="ko-KR" altLang="en-US" b="1" dirty="0" err="1">
                <a:solidFill>
                  <a:schemeClr val="tx1"/>
                </a:solidFill>
              </a:rPr>
              <a:t>계층형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쿼리 기본 </a:t>
            </a:r>
            <a:r>
              <a:rPr lang="ko-KR" altLang="en-US" b="1" dirty="0">
                <a:solidFill>
                  <a:schemeClr val="tx1"/>
                </a:solidFill>
              </a:rPr>
              <a:t>구조</a:t>
            </a:r>
            <a:endParaRPr lang="ko-KR" altLang="ko-KR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17888"/>
            <a:ext cx="6635080" cy="25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20" y="92995"/>
            <a:ext cx="548168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2082" y="526296"/>
            <a:ext cx="3240360" cy="357162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7566  7839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7902  7566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7369  7902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1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90029"/>
            <a:ext cx="43924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3. </a:t>
            </a:r>
            <a:r>
              <a:rPr lang="ko-KR" altLang="en-US" b="1" dirty="0">
                <a:solidFill>
                  <a:schemeClr val="tx1"/>
                </a:solidFill>
              </a:rPr>
              <a:t>계층 구조에서 일부분만 계층화하기</a:t>
            </a:r>
            <a:endParaRPr lang="ko-KR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4006280" y="980729"/>
            <a:ext cx="4680520" cy="313963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depthEname for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a20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empnoList  for a20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job        for a10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empno, job, mgr, LEVEL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LPAD(' ', (LEVEL-1)*4,' ')||ename "depthENAME"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,SYS_CONNECT_BY_PATH(ename,'-')  empnoList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mgr is NULL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empno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 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AND ename &lt;&gt; 'JONES'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ORDER SIBLINGS BY ename;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2987824" y="4669732"/>
            <a:ext cx="5808984" cy="1902310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 </a:t>
            </a: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JOB               MGR      LEVEL depthENAME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EMPNOLIST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 ---------- ---------- ---------- -------------------- --------------------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7839 PRESIDENT                      1 KING      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7698 MANAGER          7839          2     BLAKE  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7499 SALESMAN         7698          3         ALLEN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KING-BLAKE-ALLEN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7900 CLERK            7698          3         JAMES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KING-BLAKE-JAMES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7654 SALESMAN         7698          3         MARTIN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-KING-BLAKE-MARTIN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7844 SALESMAN         7698          3         TURNER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-KING-BLAKE-TURNER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7521 SALESMAN         7698          3         WARD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-KING-BLAKE-WARD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7782 MANAGER          7839          2     CLARK  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KING-CLARK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7934 CLERK            7782          3         MILLER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</a:t>
            </a: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KING-CLARK-MILLER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9 </a:t>
            </a:r>
            <a:r>
              <a:rPr kumimoji="1" lang="ko-KR" altLang="en-US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  <p:cxnSp>
        <p:nvCxnSpPr>
          <p:cNvPr id="7" name="꺾인 연결선 6"/>
          <p:cNvCxnSpPr>
            <a:stCxn id="5" idx="2"/>
            <a:endCxn id="6" idx="0"/>
          </p:cNvCxnSpPr>
          <p:nvPr/>
        </p:nvCxnSpPr>
        <p:spPr>
          <a:xfrm rot="5400000">
            <a:off x="5844745" y="4167936"/>
            <a:ext cx="549367" cy="4542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45840" y="849539"/>
            <a:ext cx="3086000" cy="327082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1838"/>
            <a:ext cx="5040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3. </a:t>
            </a:r>
            <a:r>
              <a:rPr lang="ko-KR" altLang="en-US" b="1" dirty="0">
                <a:solidFill>
                  <a:schemeClr val="tx1"/>
                </a:solidFill>
              </a:rPr>
              <a:t>계층 구조에서 일부분만 계층화하기</a:t>
            </a:r>
            <a:endParaRPr lang="ko-KR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3972848" y="505894"/>
            <a:ext cx="4680520" cy="335515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depthEname for a20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empnoList  for a25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job        for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a10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2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empno, job, mgr, LEVEL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LPAD(' ', (LEVEL-1)*2,' ')||ename "depthENAME"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,SYS_CONNECT_BY_PATH(ename,'-')  empnoList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ename 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&lt;&gt; 'JONES'</a:t>
            </a:r>
            <a:endParaRPr kumimoji="1" lang="en-US" altLang="ko-KR" sz="120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mgr is NULL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empno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  <a:endParaRPr kumimoji="1" lang="en-US" altLang="ko-KR" sz="120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ORDER SIBLINGS BY ename;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2483768" y="4315247"/>
            <a:ext cx="5808984" cy="253521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EMPNO </a:t>
            </a: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JOB          MGR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LEVEL </a:t>
            </a: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depthENAME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EMPNOLIST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 ---------- ----- ----- -------------------- -------------------------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7839 PRESIDENT            1 KING      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7698 MANAGER     7839     2   BLAKE    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7499 SALESMAN    7698     3     ALLEN  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KING-BLAKE-ALLEN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7900 CLERK       7698     3     JAMES  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KING-BLAKE-JAMES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7654 SALESMAN    7698     3     MARTIN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-KING-BLAKE-MARTIN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7844 SALESMAN    7698     3     TURNER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-KING-BLAKE-TURNER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7521 SALESMAN    7698     3     WARD  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-KING-BLAKE-WARD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7782 MANAGER     7839     2   CLARK    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KING-CLARK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7934 CLERK       7782     3     MILLER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-KING-CLARK-MILLER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7902 ANALYST     7566     3     FORD             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-KING-JONES-FORD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CLERK       7902     4       SMITH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KING-JONES-FORD-SMITH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7788 ANALYST     7566     3     SCOTT            -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KING-JONES-SCOTT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7876 CLERK       7788     4       ADAMS          -KING-JONES-SCOTT-ADAMS</a:t>
            </a:r>
            <a:endParaRPr kumimoji="1" lang="en-US" altLang="ko-KR" sz="10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13 </a:t>
            </a:r>
            <a:r>
              <a:rPr kumimoji="1" lang="ko-KR" altLang="en-US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0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  <p:cxnSp>
        <p:nvCxnSpPr>
          <p:cNvPr id="8" name="꺾인 연결선 7"/>
          <p:cNvCxnSpPr>
            <a:stCxn id="5" idx="2"/>
            <a:endCxn id="7" idx="0"/>
          </p:cNvCxnSpPr>
          <p:nvPr/>
        </p:nvCxnSpPr>
        <p:spPr>
          <a:xfrm rot="5400000">
            <a:off x="5623585" y="3625723"/>
            <a:ext cx="454199" cy="9248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179512" y="505895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3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8524" y="146832"/>
            <a:ext cx="46805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4</a:t>
            </a:r>
            <a:r>
              <a:rPr lang="en-US" altLang="ko-KR" b="1" dirty="0" smtClean="0">
                <a:solidFill>
                  <a:schemeClr val="tx1"/>
                </a:solidFill>
              </a:rPr>
              <a:t>. CONNECT_BY_ISLEAF ( ) </a:t>
            </a:r>
            <a:r>
              <a:rPr lang="ko-KR" altLang="ko-KR" b="1" dirty="0" smtClean="0">
                <a:solidFill>
                  <a:schemeClr val="tx1"/>
                </a:solidFill>
              </a:rPr>
              <a:t>함수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467544" y="1426157"/>
            <a:ext cx="3888432" cy="224134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"low-&gt;high"  for a26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for a30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, LPAD(ename, LEVEL*5, '*') ENAME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,SYS_CONNECT_BY_PATH(ename,'-&gt;') "low-&gt;high"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empno=7369 </a:t>
            </a:r>
            <a:endParaRPr kumimoji="1" lang="ko-KR" altLang="ko-KR" sz="11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empno= </a:t>
            </a:r>
            <a:r>
              <a:rPr kumimoji="1" lang="en-US" altLang="ko-KR" sz="11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mgr;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467544" y="3997692"/>
            <a:ext cx="6077602" cy="237626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     low-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&gt;high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 ------------------------------ --------------------------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0 SMITH                          -&gt;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0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-&gt;SMITH-&gt;FORD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0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   -&gt;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SMITH-&gt;FORD-&gt;JONES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1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-&gt;SMITH-&gt;FORD-&gt;JONES-&gt;KING</a:t>
            </a:r>
          </a:p>
        </p:txBody>
      </p:sp>
      <p:cxnSp>
        <p:nvCxnSpPr>
          <p:cNvPr id="7" name="꺾인 연결선 6"/>
          <p:cNvCxnSpPr>
            <a:stCxn id="5" idx="2"/>
            <a:endCxn id="6" idx="0"/>
          </p:cNvCxnSpPr>
          <p:nvPr/>
        </p:nvCxnSpPr>
        <p:spPr>
          <a:xfrm rot="16200000" flipH="1">
            <a:off x="2793956" y="3285303"/>
            <a:ext cx="330192" cy="10945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73553" y="706077"/>
            <a:ext cx="5694591" cy="40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tx1"/>
                </a:solidFill>
              </a:rPr>
              <a:t>Test 1 ) CONNECT_BY_ISLEAF( )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함수를 사용 </a:t>
            </a:r>
            <a:r>
              <a:rPr lang="ko-KR" altLang="ko-KR" sz="1500" b="1" smtClean="0">
                <a:solidFill>
                  <a:schemeClr val="tx1"/>
                </a:solidFill>
              </a:rPr>
              <a:t>안하고 출력하기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15355" y="4717772"/>
            <a:ext cx="4640820" cy="1153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15355" y="5974988"/>
            <a:ext cx="4928853" cy="398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3" name="사각형 설명선 22"/>
          <p:cNvSpPr/>
          <p:nvPr/>
        </p:nvSpPr>
        <p:spPr>
          <a:xfrm>
            <a:off x="6768770" y="4861788"/>
            <a:ext cx="1882552" cy="504056"/>
          </a:xfrm>
          <a:prstGeom prst="wedgeRectCallout">
            <a:avLst>
              <a:gd name="adj1" fmla="val -82898"/>
              <a:gd name="adj2" fmla="val 32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중간노드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4" name="사각형 설명선 23"/>
          <p:cNvSpPr/>
          <p:nvPr/>
        </p:nvSpPr>
        <p:spPr>
          <a:xfrm>
            <a:off x="7020272" y="5728568"/>
            <a:ext cx="1882552" cy="504056"/>
          </a:xfrm>
          <a:prstGeom prst="wedgeRectCallout">
            <a:avLst>
              <a:gd name="adj1" fmla="val -82898"/>
              <a:gd name="adj2" fmla="val 32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잎 노드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7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51520" y="116632"/>
            <a:ext cx="374441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tx1"/>
                </a:solidFill>
              </a:rPr>
              <a:t>Test </a:t>
            </a:r>
            <a:r>
              <a:rPr lang="en-US" altLang="ko-KR" sz="1500" b="1" smtClean="0">
                <a:solidFill>
                  <a:schemeClr val="tx1"/>
                </a:solidFill>
              </a:rPr>
              <a:t>2)  CONNECT_BY_ISLEAF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함수의 값을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 0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으로 설정해서 마지막 </a:t>
            </a:r>
            <a:r>
              <a:rPr lang="ko-KR" altLang="ko-KR" sz="1500" b="1" smtClean="0">
                <a:solidFill>
                  <a:schemeClr val="tx1"/>
                </a:solidFill>
              </a:rPr>
              <a:t>값을 삭제하기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755576" y="980728"/>
            <a:ext cx="3888432" cy="224134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</a:t>
            </a:r>
            <a:r>
              <a:rPr kumimoji="1"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, LPAD(ename, LEVEL*5, '*') ENAME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,SYS_CONNECT_BY_PATH(ename,'-&gt;') "low-&gt;high"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</a:t>
            </a:r>
            <a:r>
              <a:rPr kumimoji="1" lang="ko-KR" altLang="en-US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 =0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empno=7369 </a:t>
            </a:r>
            <a:endParaRPr kumimoji="1" lang="ko-KR" altLang="ko-KR" sz="11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empno= </a:t>
            </a:r>
            <a:r>
              <a:rPr kumimoji="1" lang="en-US" altLang="ko-KR" sz="11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mgr;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467544" y="3997692"/>
            <a:ext cx="6077602" cy="237626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     low-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&gt;high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 ------------------------------ --------------------------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0 SMITH                          -&gt;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0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-&gt;SMITH-&gt;FORD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0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   -&gt;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SMITH-&gt;FORD-&gt;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cxnSp>
        <p:nvCxnSpPr>
          <p:cNvPr id="9" name="꺾인 연결선 8"/>
          <p:cNvCxnSpPr>
            <a:stCxn id="4" idx="2"/>
            <a:endCxn id="8" idx="0"/>
          </p:cNvCxnSpPr>
          <p:nvPr/>
        </p:nvCxnSpPr>
        <p:spPr>
          <a:xfrm rot="16200000" flipH="1">
            <a:off x="2715258" y="3206604"/>
            <a:ext cx="775621" cy="8065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547664" y="5013176"/>
            <a:ext cx="4640820" cy="1153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4" name="사각형 설명선 13"/>
          <p:cNvSpPr/>
          <p:nvPr/>
        </p:nvSpPr>
        <p:spPr>
          <a:xfrm>
            <a:off x="6768770" y="4861788"/>
            <a:ext cx="1882552" cy="504056"/>
          </a:xfrm>
          <a:prstGeom prst="wedgeRectCallout">
            <a:avLst>
              <a:gd name="adj1" fmla="val -82898"/>
              <a:gd name="adj2" fmla="val 32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중간노드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7544" y="215930"/>
            <a:ext cx="4392488" cy="57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dirty="0" smtClean="0">
                <a:solidFill>
                  <a:schemeClr val="tx1"/>
                </a:solidFill>
              </a:rPr>
              <a:t>Test 3)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CONNECT_BY_ISLEAF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함수의 값을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1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로 설정해서 마지막 값만 </a:t>
            </a:r>
            <a:r>
              <a:rPr lang="ko-KR" altLang="ko-KR" sz="1500" b="1" smtClean="0">
                <a:solidFill>
                  <a:schemeClr val="tx1"/>
                </a:solidFill>
              </a:rPr>
              <a:t>출력 하기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467544" y="3997692"/>
            <a:ext cx="6077602" cy="237626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     low-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&gt;high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 ------------------------------ --------------------------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1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-&gt;SMITH-&gt;FORD-&gt;JONES-&gt;KING</a:t>
            </a:r>
          </a:p>
        </p:txBody>
      </p:sp>
      <p:cxnSp>
        <p:nvCxnSpPr>
          <p:cNvPr id="5" name="꺾인 연결선 4"/>
          <p:cNvCxnSpPr>
            <a:stCxn id="13" idx="2"/>
            <a:endCxn id="4" idx="0"/>
          </p:cNvCxnSpPr>
          <p:nvPr/>
        </p:nvCxnSpPr>
        <p:spPr>
          <a:xfrm rot="16200000" flipH="1">
            <a:off x="2906772" y="3398118"/>
            <a:ext cx="752633" cy="4465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39553" y="5329600"/>
            <a:ext cx="5920810" cy="398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사각형 설명선 8"/>
          <p:cNvSpPr/>
          <p:nvPr/>
        </p:nvSpPr>
        <p:spPr>
          <a:xfrm>
            <a:off x="7087108" y="5329600"/>
            <a:ext cx="1882552" cy="504056"/>
          </a:xfrm>
          <a:prstGeom prst="wedgeRectCallout">
            <a:avLst>
              <a:gd name="adj1" fmla="val -82898"/>
              <a:gd name="adj2" fmla="val 32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잎 노드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1115616" y="1003716"/>
            <a:ext cx="3888432" cy="224134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</a:t>
            </a:r>
            <a:r>
              <a:rPr kumimoji="1"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, LPAD(ename, LEVEL*5, '*') ENAME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,SYS_CONNECT_BY_PATH(ename,'-&gt;') "low-&gt;high"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</a:t>
            </a:r>
            <a:r>
              <a:rPr kumimoji="1" lang="ko-KR" altLang="en-US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CONNECT_BY_ISLEAF =1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empno=7369 </a:t>
            </a:r>
            <a:endParaRPr kumimoji="1" lang="ko-KR" altLang="ko-KR" sz="11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empno= </a:t>
            </a:r>
            <a:r>
              <a:rPr kumimoji="1" lang="en-US" altLang="ko-KR" sz="11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mgr;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088"/>
            <a:ext cx="39604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5</a:t>
            </a:r>
            <a:r>
              <a:rPr lang="en-US" altLang="ko-KR" b="1" dirty="0" smtClean="0">
                <a:solidFill>
                  <a:schemeClr val="tx1"/>
                </a:solidFill>
              </a:rPr>
              <a:t>. CONNECT_BY_ROOT </a:t>
            </a:r>
            <a:r>
              <a:rPr lang="ko-KR" altLang="ko-KR" b="1" dirty="0" smtClean="0">
                <a:solidFill>
                  <a:schemeClr val="tx1"/>
                </a:solidFill>
              </a:rPr>
              <a:t>함수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cxnSp>
        <p:nvCxnSpPr>
          <p:cNvPr id="5" name="꺾인 연결선 4"/>
          <p:cNvCxnSpPr>
            <a:stCxn id="6" idx="2"/>
            <a:endCxn id="12" idx="0"/>
          </p:cNvCxnSpPr>
          <p:nvPr/>
        </p:nvCxnSpPr>
        <p:spPr>
          <a:xfrm rot="16200000" flipH="1">
            <a:off x="2974266" y="3209761"/>
            <a:ext cx="1305259" cy="5220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151620" y="884744"/>
            <a:ext cx="4428492" cy="193341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 for a10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"ROOT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LEAF" for a30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empno, ename </a:t>
            </a:r>
            <a:endParaRPr kumimoji="1" lang="en-US" altLang="ko-KR" sz="12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(empno) "Root_EMPNO"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ename)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Root_ename" 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SYS_CONNECT_BY_PATH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(ename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,'&lt;-') 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ROOT&lt;-LEAF"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 LEVEL&gt;1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AND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empno=7369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BY PRIOR empno=mgr ;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467544" y="4123420"/>
            <a:ext cx="6840760" cy="158417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Root_EMPNO Root_ename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 ---------- ---------- -------------------- ------------------------------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SMITH            7902 FORD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&lt;-FORD&lt;-SMITH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SMITH            7566 JONES                &lt;-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JONES&lt;-FORD&lt;-SMITH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SMITH            7839 KING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&lt;-KING&lt;-JONES&lt;-FORD&lt;-SMITH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059832" y="5013176"/>
            <a:ext cx="28083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</a:rPr>
              <a:t>LEVEL=1 </a:t>
            </a:r>
            <a:r>
              <a:rPr lang="ko-KR" altLang="ko-KR" sz="1500" dirty="0" smtClean="0">
                <a:solidFill>
                  <a:schemeClr val="tx1"/>
                </a:solidFill>
              </a:rPr>
              <a:t>이라서 </a:t>
            </a:r>
            <a:r>
              <a:rPr lang="ko-KR" altLang="ko-KR" sz="1500" smtClean="0">
                <a:solidFill>
                  <a:schemeClr val="tx1"/>
                </a:solidFill>
              </a:rPr>
              <a:t>자신이 출력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cxnSp>
        <p:nvCxnSpPr>
          <p:cNvPr id="4" name="꺾인 연결선 3"/>
          <p:cNvCxnSpPr>
            <a:stCxn id="5" idx="2"/>
            <a:endCxn id="6" idx="0"/>
          </p:cNvCxnSpPr>
          <p:nvPr/>
        </p:nvCxnSpPr>
        <p:spPr>
          <a:xfrm rot="16200000" flipH="1">
            <a:off x="2741986" y="3003142"/>
            <a:ext cx="1086232" cy="9176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576536" y="553366"/>
            <a:ext cx="4499520" cy="236546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 for a10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"ROOT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LEAF" for a30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empno, ename </a:t>
            </a:r>
            <a:endParaRPr kumimoji="1" lang="en-US" altLang="ko-KR" sz="12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(empno) "Root_EMPNO"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ename)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Root_ename" 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SYS_CONNECT_BY_PATH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(ename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,'&lt;-') 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ROOT&lt;-LEAF"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 LEVEL=1   --</a:t>
            </a:r>
            <a:r>
              <a:rPr kumimoji="1" lang="ko-KR" altLang="en-US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변경부분</a:t>
            </a:r>
            <a:endParaRPr kumimoji="1" lang="en-US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AND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empno=7369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BY PRIOR empno=mgr ;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323528" y="4005064"/>
            <a:ext cx="6840760" cy="100811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Root_EMPNO Root_ename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 ---------- ---------- -------------------- ------------------------------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SMITH            7369 SMITH                &lt;-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37364" y="5013176"/>
            <a:ext cx="3600400" cy="335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sz="1500" smtClean="0">
                <a:solidFill>
                  <a:schemeClr val="tx1"/>
                </a:solidFill>
              </a:rPr>
              <a:t>자신의 </a:t>
            </a:r>
            <a:r>
              <a:rPr lang="ko-KR" altLang="ko-KR" sz="1500" dirty="0" smtClean="0">
                <a:solidFill>
                  <a:schemeClr val="tx1"/>
                </a:solidFill>
              </a:rPr>
              <a:t>상사인</a:t>
            </a:r>
            <a:r>
              <a:rPr lang="en-US" altLang="ko-KR" sz="1500" dirty="0" smtClean="0">
                <a:solidFill>
                  <a:schemeClr val="tx1"/>
                </a:solidFill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</a:rPr>
              <a:t>FORD </a:t>
            </a:r>
            <a:r>
              <a:rPr lang="ko-KR" altLang="ko-KR" sz="1500" smtClean="0">
                <a:solidFill>
                  <a:schemeClr val="tx1"/>
                </a:solidFill>
              </a:rPr>
              <a:t>까지 </a:t>
            </a:r>
            <a:r>
              <a:rPr lang="en-US" altLang="ko-KR" sz="1500" smtClean="0">
                <a:solidFill>
                  <a:schemeClr val="tx1"/>
                </a:solidFill>
              </a:rPr>
              <a:t> </a:t>
            </a:r>
            <a:r>
              <a:rPr lang="ko-KR" altLang="en-US" sz="1500" smtClean="0">
                <a:solidFill>
                  <a:schemeClr val="tx1"/>
                </a:solidFill>
              </a:rPr>
              <a:t>출력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cxnSp>
        <p:nvCxnSpPr>
          <p:cNvPr id="4" name="꺾인 연결선 3"/>
          <p:cNvCxnSpPr>
            <a:stCxn id="5" idx="2"/>
            <a:endCxn id="6" idx="0"/>
          </p:cNvCxnSpPr>
          <p:nvPr/>
        </p:nvCxnSpPr>
        <p:spPr>
          <a:xfrm rot="16200000" flipH="1">
            <a:off x="2723364" y="2988815"/>
            <a:ext cx="960969" cy="10801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323528" y="682925"/>
            <a:ext cx="4680520" cy="236546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 for a10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"ROOT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LEAF" for a30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empno, ename </a:t>
            </a:r>
            <a:endParaRPr kumimoji="1" lang="en-US" altLang="ko-KR" sz="12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(empno) "Root_EMPNO"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ename)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Root_ename" 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SYS_CONNECT_BY_PATH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(ename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,'&lt;-') 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ROOT&lt;-LEAF"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 LEVEL=2   --</a:t>
            </a:r>
            <a:r>
              <a:rPr kumimoji="1" lang="ko-KR" altLang="en-US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변경부분</a:t>
            </a:r>
            <a:endParaRPr kumimoji="1" lang="en-US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AND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empno=7369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BY PRIOR empno=mgr ;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323528" y="4009360"/>
            <a:ext cx="6840760" cy="100811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Root_EMPNO Root_ename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 ---------- ---------- -------------------- ------------------------------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SMITH            7902 FORD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&lt;-FORD&lt;-SMITH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447764" y="5047729"/>
            <a:ext cx="46085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</a:rPr>
              <a:t>LEVEL=3 </a:t>
            </a:r>
            <a:r>
              <a:rPr lang="ko-KR" altLang="ko-KR" sz="1500" dirty="0" smtClean="0">
                <a:solidFill>
                  <a:schemeClr val="tx1"/>
                </a:solidFill>
              </a:rPr>
              <a:t>이라서</a:t>
            </a:r>
            <a:r>
              <a:rPr lang="en-US" altLang="ko-KR" sz="1500" dirty="0" smtClean="0">
                <a:solidFill>
                  <a:schemeClr val="tx1"/>
                </a:solidFill>
              </a:rPr>
              <a:t> FORD </a:t>
            </a:r>
            <a:r>
              <a:rPr lang="ko-KR" altLang="ko-KR" sz="1500" dirty="0" smtClean="0">
                <a:solidFill>
                  <a:schemeClr val="tx1"/>
                </a:solidFill>
              </a:rPr>
              <a:t>의 상사인</a:t>
            </a:r>
            <a:r>
              <a:rPr lang="en-US" altLang="ko-KR" sz="1500" dirty="0" smtClean="0">
                <a:solidFill>
                  <a:schemeClr val="tx1"/>
                </a:solidFill>
              </a:rPr>
              <a:t> JONES </a:t>
            </a:r>
            <a:r>
              <a:rPr lang="ko-KR" altLang="ko-KR" sz="1500" smtClean="0">
                <a:solidFill>
                  <a:schemeClr val="tx1"/>
                </a:solidFill>
              </a:rPr>
              <a:t>까지 </a:t>
            </a:r>
            <a:r>
              <a:rPr lang="ko-KR" altLang="en-US" sz="1500" smtClean="0">
                <a:solidFill>
                  <a:schemeClr val="tx1"/>
                </a:solidFill>
              </a:rPr>
              <a:t>출력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cxnSp>
        <p:nvCxnSpPr>
          <p:cNvPr id="4" name="꺾인 연결선 3"/>
          <p:cNvCxnSpPr>
            <a:stCxn id="5" idx="2"/>
            <a:endCxn id="6" idx="0"/>
          </p:cNvCxnSpPr>
          <p:nvPr/>
        </p:nvCxnSpPr>
        <p:spPr>
          <a:xfrm rot="16200000" flipH="1">
            <a:off x="2795931" y="3032352"/>
            <a:ext cx="911126" cy="11034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395536" y="763025"/>
            <a:ext cx="4608512" cy="236546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 for a10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"ROOT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LEAF" for a30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empno, ename </a:t>
            </a:r>
            <a:endParaRPr kumimoji="1" lang="en-US" altLang="ko-KR" sz="12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(empno) "Root_EMPNO"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ename)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Root_ename" 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SYS_CONNECT_BY_PATH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(ename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,'&lt;-') 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ROOT&lt;-LEAF"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 LEVEL=3   --</a:t>
            </a:r>
            <a:r>
              <a:rPr kumimoji="1" lang="ko-KR" altLang="en-US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변경부분</a:t>
            </a:r>
            <a:endParaRPr kumimoji="1" lang="en-US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AND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empno=7369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BY PRIOR empno=mgr ;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382816" y="4039617"/>
            <a:ext cx="6840760" cy="100811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Root_EMPNO Root_ename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 ---------- ---------- -------------------- ------------------------------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SMITH            7566 JONES                &lt;-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JONES&lt;-FORD&lt;-SMITH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70153" y="94434"/>
            <a:ext cx="1184658" cy="1903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3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/>
              <a:t>계층쿼리</a:t>
            </a:r>
            <a:r>
              <a:rPr lang="en-US" altLang="ko-KR" sz="3300"/>
              <a:t>(</a:t>
            </a:r>
            <a:r>
              <a:rPr lang="ko-KR" altLang="en-US" sz="3300" smtClean="0"/>
              <a:t>요약</a:t>
            </a:r>
            <a:r>
              <a:rPr lang="en-US" altLang="ko-KR" sz="3300" smtClean="0"/>
              <a:t>1)</a:t>
            </a:r>
            <a:endParaRPr lang="ko-KR" altLang="en-US" sz="3300"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87817"/>
              </p:ext>
            </p:extLst>
          </p:nvPr>
        </p:nvGraphicFramePr>
        <p:xfrm>
          <a:off x="215783" y="566124"/>
          <a:ext cx="942871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07">
                  <a:extLst>
                    <a:ext uri="{9D8B030D-6E8A-4147-A177-3AD203B41FA5}">
                      <a16:colId xmlns:a16="http://schemas.microsoft.com/office/drawing/2014/main" val="3225312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57914541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644288366"/>
                    </a:ext>
                  </a:extLst>
                </a:gridCol>
              </a:tblGrid>
              <a:tr h="16002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TB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25762"/>
                  </a:ext>
                </a:extLst>
              </a:tr>
              <a:tr h="1185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P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N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u="none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F</a:t>
                      </a:r>
                      <a:endParaRPr lang="ko-KR" altLang="en-US" sz="1000" b="0" u="none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79003"/>
                  </a:ext>
                </a:extLst>
              </a:tr>
              <a:tr h="949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a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u="none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-</a:t>
                      </a:r>
                      <a:endParaRPr lang="ko-KR" altLang="en-US" sz="1000" b="0" u="none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02303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2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b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u="none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000" b="0" u="none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8591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c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u="none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000" b="0" u="none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6384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4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d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u="none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2</a:t>
                      </a:r>
                      <a:endParaRPr lang="ko-KR" altLang="en-US" sz="1000" b="0" u="none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432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5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e</a:t>
                      </a:r>
                      <a:endParaRPr lang="ko-KR" altLang="en-US" sz="10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u="none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2</a:t>
                      </a:r>
                      <a:endParaRPr lang="ko-KR" altLang="en-US" sz="1000" b="0" u="none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390224"/>
                  </a:ext>
                </a:extLst>
              </a:tr>
            </a:tbl>
          </a:graphicData>
        </a:graphic>
      </p:graphicFrame>
      <p:sp>
        <p:nvSpPr>
          <p:cNvPr id="35" name="AutoShape 1"/>
          <p:cNvSpPr>
            <a:spLocks noChangeArrowheads="1"/>
          </p:cNvSpPr>
          <p:nvPr/>
        </p:nvSpPr>
        <p:spPr bwMode="auto">
          <a:xfrm>
            <a:off x="6365937" y="173570"/>
            <a:ext cx="2454535" cy="223166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DROP TABLE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CASCADE CONSTRAINTS ;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purge recyclebin;</a:t>
            </a:r>
          </a:p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CREATE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TABLE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(P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NUMBER</a:t>
            </a:r>
          </a:p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,N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CHAR(2) 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,F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NUMBER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);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insert into 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values (1,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'a','');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insert into 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values (2,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'b',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1);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insert into 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values (3,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'c',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1);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insert into 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values (4,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'd', 2);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insert into 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values (5,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'e', 2);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commit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</a:p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*  from TB;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39" name="꺾인 연결선 38"/>
          <p:cNvCxnSpPr>
            <a:stCxn id="35" idx="1"/>
            <a:endCxn id="62" idx="2"/>
          </p:cNvCxnSpPr>
          <p:nvPr/>
        </p:nvCxnSpPr>
        <p:spPr>
          <a:xfrm rot="10800000">
            <a:off x="5711129" y="947747"/>
            <a:ext cx="654808" cy="3416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"/>
          <p:cNvSpPr>
            <a:spLocks noChangeArrowheads="1"/>
          </p:cNvSpPr>
          <p:nvPr/>
        </p:nvSpPr>
        <p:spPr bwMode="auto">
          <a:xfrm>
            <a:off x="344326" y="3192092"/>
            <a:ext cx="3172031" cy="118180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select LEVEL,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N</a:t>
            </a:r>
            <a:endParaRPr lang="ko-KR" altLang="en-US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     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,LPAD('⊙',2*LEVEL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)||N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pk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sys_connect_by_path(N,'-')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top_dn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     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,F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TB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where 1&lt;2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start with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is null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--P=1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en-US" altLang="ko-KR" sz="10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F;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3" name="AutoShape 1"/>
          <p:cNvSpPr>
            <a:spLocks noChangeArrowheads="1"/>
          </p:cNvSpPr>
          <p:nvPr/>
        </p:nvSpPr>
        <p:spPr bwMode="auto">
          <a:xfrm>
            <a:off x="4988379" y="3450880"/>
            <a:ext cx="3507353" cy="88016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LEVEL,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endParaRPr lang="en-US" altLang="ko-KR" sz="9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',4*LEVEL)||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사번 사번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pk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endParaRPr lang="en-US" altLang="ko-KR" sz="9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사원</a:t>
            </a:r>
            <a:endParaRPr lang="en-US" altLang="ko-KR" sz="9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with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4" name="AutoShape 1"/>
          <p:cNvSpPr>
            <a:spLocks noChangeArrowheads="1"/>
          </p:cNvSpPr>
          <p:nvPr/>
        </p:nvSpPr>
        <p:spPr bwMode="auto">
          <a:xfrm>
            <a:off x="4824847" y="4863651"/>
            <a:ext cx="2313133" cy="76583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LEVEL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 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PK          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------ --------------- -----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1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E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5              3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2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C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3          1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3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A    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⊙1</a:t>
            </a:r>
          </a:p>
        </p:txBody>
      </p:sp>
      <p:cxnSp>
        <p:nvCxnSpPr>
          <p:cNvPr id="45" name="꺾인 연결선 44"/>
          <p:cNvCxnSpPr>
            <a:stCxn id="43" idx="2"/>
            <a:endCxn id="44" idx="0"/>
          </p:cNvCxnSpPr>
          <p:nvPr/>
        </p:nvCxnSpPr>
        <p:spPr>
          <a:xfrm rot="5400000">
            <a:off x="6077919" y="4210330"/>
            <a:ext cx="543418" cy="7848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42" idx="2"/>
            <a:endCxn id="69" idx="0"/>
          </p:cNvCxnSpPr>
          <p:nvPr/>
        </p:nvCxnSpPr>
        <p:spPr>
          <a:xfrm rot="5400000">
            <a:off x="1176548" y="4875693"/>
            <a:ext cx="1255586" cy="2520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utoShape 1"/>
          <p:cNvSpPr>
            <a:spLocks noChangeArrowheads="1"/>
          </p:cNvSpPr>
          <p:nvPr/>
        </p:nvSpPr>
        <p:spPr bwMode="auto">
          <a:xfrm>
            <a:off x="2584647" y="4497763"/>
            <a:ext cx="1530398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  <p:sp>
        <p:nvSpPr>
          <p:cNvPr id="111" name="AutoShape 1"/>
          <p:cNvSpPr>
            <a:spLocks noChangeArrowheads="1"/>
          </p:cNvSpPr>
          <p:nvPr/>
        </p:nvSpPr>
        <p:spPr bwMode="auto">
          <a:xfrm>
            <a:off x="7062920" y="4579596"/>
            <a:ext cx="1530398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  <p:sp>
        <p:nvSpPr>
          <p:cNvPr id="50" name="타원 49"/>
          <p:cNvSpPr/>
          <p:nvPr/>
        </p:nvSpPr>
        <p:spPr>
          <a:xfrm>
            <a:off x="350655" y="204427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515529" y="222913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687067" y="242660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515529" y="277722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687067" y="261146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6" name="꺾인 연결선 5"/>
          <p:cNvCxnSpPr>
            <a:stCxn id="50" idx="4"/>
            <a:endCxn id="51" idx="2"/>
          </p:cNvCxnSpPr>
          <p:nvPr/>
        </p:nvCxnSpPr>
        <p:spPr>
          <a:xfrm rot="16200000" flipH="1">
            <a:off x="428122" y="2224603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80"/>
          <p:cNvCxnSpPr>
            <a:stCxn id="50" idx="4"/>
            <a:endCxn id="63" idx="2"/>
          </p:cNvCxnSpPr>
          <p:nvPr/>
        </p:nvCxnSpPr>
        <p:spPr>
          <a:xfrm rot="16200000" flipH="1">
            <a:off x="154078" y="2498648"/>
            <a:ext cx="650070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꺾인 연결선 81"/>
          <p:cNvCxnSpPr>
            <a:stCxn id="51" idx="4"/>
            <a:endCxn id="64" idx="2"/>
          </p:cNvCxnSpPr>
          <p:nvPr/>
        </p:nvCxnSpPr>
        <p:spPr>
          <a:xfrm rot="16200000" flipH="1">
            <a:off x="497591" y="2504867"/>
            <a:ext cx="299457" cy="7949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꺾인 연결선 82"/>
          <p:cNvCxnSpPr>
            <a:stCxn id="51" idx="4"/>
            <a:endCxn id="54" idx="2"/>
          </p:cNvCxnSpPr>
          <p:nvPr/>
        </p:nvCxnSpPr>
        <p:spPr>
          <a:xfrm rot="16200000" flipH="1">
            <a:off x="590019" y="2412439"/>
            <a:ext cx="114600" cy="7949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타원 83"/>
          <p:cNvSpPr/>
          <p:nvPr/>
        </p:nvSpPr>
        <p:spPr>
          <a:xfrm>
            <a:off x="1067031" y="2044274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1067031" y="222913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1067031" y="277722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1067031" y="261146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smtClean="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1067031" y="242660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smtClean="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2996171" y="475344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3161045" y="493830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3332583" y="5308018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3161045" y="512316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332583" y="5492875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98" name="꺾인 연결선 97"/>
          <p:cNvCxnSpPr>
            <a:stCxn id="93" idx="4"/>
            <a:endCxn id="94" idx="2"/>
          </p:cNvCxnSpPr>
          <p:nvPr/>
        </p:nvCxnSpPr>
        <p:spPr>
          <a:xfrm rot="16200000" flipH="1">
            <a:off x="3073638" y="4933773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98"/>
          <p:cNvCxnSpPr>
            <a:stCxn id="93" idx="4"/>
            <a:endCxn id="96" idx="2"/>
          </p:cNvCxnSpPr>
          <p:nvPr/>
        </p:nvCxnSpPr>
        <p:spPr>
          <a:xfrm rot="16200000" flipH="1">
            <a:off x="2981210" y="5026202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꺾인 연결선 99"/>
          <p:cNvCxnSpPr>
            <a:stCxn id="96" idx="4"/>
            <a:endCxn id="97" idx="2"/>
          </p:cNvCxnSpPr>
          <p:nvPr/>
        </p:nvCxnSpPr>
        <p:spPr>
          <a:xfrm rot="16200000" flipH="1">
            <a:off x="3149416" y="5392585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꺾인 연결선 101"/>
          <p:cNvCxnSpPr>
            <a:stCxn id="96" idx="4"/>
            <a:endCxn id="95" idx="2"/>
          </p:cNvCxnSpPr>
          <p:nvPr/>
        </p:nvCxnSpPr>
        <p:spPr>
          <a:xfrm rot="16200000" flipH="1">
            <a:off x="3241844" y="5300156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타원 102"/>
          <p:cNvSpPr/>
          <p:nvPr/>
        </p:nvSpPr>
        <p:spPr>
          <a:xfrm>
            <a:off x="3712547" y="4753444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3712547" y="493830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3712547" y="512316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3712547" y="5492875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7" name="타원 106"/>
          <p:cNvSpPr/>
          <p:nvPr/>
        </p:nvSpPr>
        <p:spPr>
          <a:xfrm>
            <a:off x="3712547" y="5308018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108" name="직선 화살표 연결선 107"/>
          <p:cNvCxnSpPr>
            <a:stCxn id="93" idx="6"/>
            <a:endCxn id="104" idx="2"/>
          </p:cNvCxnSpPr>
          <p:nvPr/>
        </p:nvCxnSpPr>
        <p:spPr>
          <a:xfrm>
            <a:off x="3180254" y="4836322"/>
            <a:ext cx="532293" cy="18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>
            <a:stCxn id="93" idx="6"/>
            <a:endCxn id="105" idx="2"/>
          </p:cNvCxnSpPr>
          <p:nvPr/>
        </p:nvCxnSpPr>
        <p:spPr>
          <a:xfrm>
            <a:off x="3180254" y="4836322"/>
            <a:ext cx="532293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>
            <a:stCxn id="96" idx="6"/>
            <a:endCxn id="107" idx="2"/>
          </p:cNvCxnSpPr>
          <p:nvPr/>
        </p:nvCxnSpPr>
        <p:spPr>
          <a:xfrm>
            <a:off x="3345128" y="5206038"/>
            <a:ext cx="367420" cy="18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96" idx="6"/>
            <a:endCxn id="106" idx="2"/>
          </p:cNvCxnSpPr>
          <p:nvPr/>
        </p:nvCxnSpPr>
        <p:spPr>
          <a:xfrm>
            <a:off x="3345128" y="5206037"/>
            <a:ext cx="367420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타원 112"/>
          <p:cNvSpPr/>
          <p:nvPr/>
        </p:nvSpPr>
        <p:spPr>
          <a:xfrm>
            <a:off x="7378810" y="487685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14" name="타원 113"/>
          <p:cNvSpPr/>
          <p:nvPr/>
        </p:nvSpPr>
        <p:spPr>
          <a:xfrm>
            <a:off x="7543683" y="506171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15" name="타원 114"/>
          <p:cNvSpPr/>
          <p:nvPr/>
        </p:nvSpPr>
        <p:spPr>
          <a:xfrm>
            <a:off x="7715222" y="5431427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16" name="타원 115"/>
          <p:cNvSpPr/>
          <p:nvPr/>
        </p:nvSpPr>
        <p:spPr>
          <a:xfrm>
            <a:off x="7543683" y="524656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17" name="타원 116"/>
          <p:cNvSpPr/>
          <p:nvPr/>
        </p:nvSpPr>
        <p:spPr>
          <a:xfrm>
            <a:off x="7715222" y="5616285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118" name="꺾인 연결선 117"/>
          <p:cNvCxnSpPr>
            <a:stCxn id="113" idx="4"/>
            <a:endCxn id="114" idx="2"/>
          </p:cNvCxnSpPr>
          <p:nvPr/>
        </p:nvCxnSpPr>
        <p:spPr>
          <a:xfrm rot="16200000" flipH="1">
            <a:off x="7456276" y="5057183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118"/>
          <p:cNvCxnSpPr>
            <a:stCxn id="113" idx="4"/>
            <a:endCxn id="116" idx="2"/>
          </p:cNvCxnSpPr>
          <p:nvPr/>
        </p:nvCxnSpPr>
        <p:spPr>
          <a:xfrm rot="16200000" flipH="1">
            <a:off x="7363849" y="5149611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꺾인 연결선 119"/>
          <p:cNvCxnSpPr>
            <a:stCxn id="116" idx="4"/>
            <a:endCxn id="117" idx="2"/>
          </p:cNvCxnSpPr>
          <p:nvPr/>
        </p:nvCxnSpPr>
        <p:spPr>
          <a:xfrm rot="16200000" flipH="1">
            <a:off x="7532055" y="5515994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꺾인 연결선 120"/>
          <p:cNvCxnSpPr>
            <a:stCxn id="116" idx="4"/>
            <a:endCxn id="115" idx="2"/>
          </p:cNvCxnSpPr>
          <p:nvPr/>
        </p:nvCxnSpPr>
        <p:spPr>
          <a:xfrm rot="16200000" flipH="1">
            <a:off x="7624483" y="5423566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8095186" y="4876854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23" name="타원 122"/>
          <p:cNvSpPr/>
          <p:nvPr/>
        </p:nvSpPr>
        <p:spPr>
          <a:xfrm>
            <a:off x="8095186" y="506171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24" name="타원 123"/>
          <p:cNvSpPr/>
          <p:nvPr/>
        </p:nvSpPr>
        <p:spPr>
          <a:xfrm>
            <a:off x="8095186" y="524656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25" name="타원 124"/>
          <p:cNvSpPr/>
          <p:nvPr/>
        </p:nvSpPr>
        <p:spPr>
          <a:xfrm>
            <a:off x="8095186" y="5616285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26" name="타원 125"/>
          <p:cNvSpPr/>
          <p:nvPr/>
        </p:nvSpPr>
        <p:spPr>
          <a:xfrm>
            <a:off x="8095186" y="5431427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127" name="직선 화살표 연결선 126"/>
          <p:cNvCxnSpPr>
            <a:stCxn id="125" idx="2"/>
            <a:endCxn id="116" idx="6"/>
          </p:cNvCxnSpPr>
          <p:nvPr/>
        </p:nvCxnSpPr>
        <p:spPr>
          <a:xfrm flipH="1" flipV="1">
            <a:off x="7727766" y="5329447"/>
            <a:ext cx="367420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124" idx="2"/>
            <a:endCxn id="113" idx="6"/>
          </p:cNvCxnSpPr>
          <p:nvPr/>
        </p:nvCxnSpPr>
        <p:spPr>
          <a:xfrm flipH="1" flipV="1">
            <a:off x="7562893" y="4959731"/>
            <a:ext cx="532293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AutoShape 1"/>
          <p:cNvSpPr>
            <a:spLocks noChangeArrowheads="1"/>
          </p:cNvSpPr>
          <p:nvPr/>
        </p:nvSpPr>
        <p:spPr bwMode="auto">
          <a:xfrm>
            <a:off x="323528" y="1804122"/>
            <a:ext cx="960197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pk   :     fk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34" name="직선 연결선 133"/>
          <p:cNvCxnSpPr/>
          <p:nvPr/>
        </p:nvCxnSpPr>
        <p:spPr>
          <a:xfrm>
            <a:off x="344326" y="3068960"/>
            <a:ext cx="8601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AutoShape 1"/>
          <p:cNvSpPr>
            <a:spLocks noChangeArrowheads="1"/>
          </p:cNvSpPr>
          <p:nvPr/>
        </p:nvSpPr>
        <p:spPr bwMode="auto">
          <a:xfrm>
            <a:off x="3351093" y="33855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30" name="AutoShape 1"/>
          <p:cNvSpPr>
            <a:spLocks noChangeArrowheads="1"/>
          </p:cNvSpPr>
          <p:nvPr/>
        </p:nvSpPr>
        <p:spPr bwMode="auto">
          <a:xfrm>
            <a:off x="3539617" y="33855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a</a:t>
            </a:r>
          </a:p>
        </p:txBody>
      </p:sp>
      <p:sp>
        <p:nvSpPr>
          <p:cNvPr id="132" name="AutoShape 1"/>
          <p:cNvSpPr>
            <a:spLocks noChangeArrowheads="1"/>
          </p:cNvSpPr>
          <p:nvPr/>
        </p:nvSpPr>
        <p:spPr bwMode="auto">
          <a:xfrm>
            <a:off x="3730861" y="33855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-</a:t>
            </a:r>
          </a:p>
        </p:txBody>
      </p:sp>
      <p:sp>
        <p:nvSpPr>
          <p:cNvPr id="133" name="AutoShape 1"/>
          <p:cNvSpPr>
            <a:spLocks noChangeArrowheads="1"/>
          </p:cNvSpPr>
          <p:nvPr/>
        </p:nvSpPr>
        <p:spPr bwMode="auto">
          <a:xfrm>
            <a:off x="2703021" y="70476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35" name="AutoShape 1"/>
          <p:cNvSpPr>
            <a:spLocks noChangeArrowheads="1"/>
          </p:cNvSpPr>
          <p:nvPr/>
        </p:nvSpPr>
        <p:spPr bwMode="auto">
          <a:xfrm>
            <a:off x="2891545" y="70476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b</a:t>
            </a:r>
          </a:p>
        </p:txBody>
      </p:sp>
      <p:sp>
        <p:nvSpPr>
          <p:cNvPr id="136" name="AutoShape 1"/>
          <p:cNvSpPr>
            <a:spLocks noChangeArrowheads="1"/>
          </p:cNvSpPr>
          <p:nvPr/>
        </p:nvSpPr>
        <p:spPr bwMode="auto">
          <a:xfrm>
            <a:off x="3082789" y="70476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37" name="AutoShape 1"/>
          <p:cNvSpPr>
            <a:spLocks noChangeArrowheads="1"/>
          </p:cNvSpPr>
          <p:nvPr/>
        </p:nvSpPr>
        <p:spPr bwMode="auto">
          <a:xfrm>
            <a:off x="3346041" y="70476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38" name="AutoShape 1"/>
          <p:cNvSpPr>
            <a:spLocks noChangeArrowheads="1"/>
          </p:cNvSpPr>
          <p:nvPr/>
        </p:nvSpPr>
        <p:spPr bwMode="auto">
          <a:xfrm>
            <a:off x="3541440" y="70476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c</a:t>
            </a:r>
          </a:p>
        </p:txBody>
      </p:sp>
      <p:sp>
        <p:nvSpPr>
          <p:cNvPr id="139" name="AutoShape 1"/>
          <p:cNvSpPr>
            <a:spLocks noChangeArrowheads="1"/>
          </p:cNvSpPr>
          <p:nvPr/>
        </p:nvSpPr>
        <p:spPr bwMode="auto">
          <a:xfrm>
            <a:off x="3732684" y="70476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40" name="AutoShape 1"/>
          <p:cNvSpPr>
            <a:spLocks noChangeArrowheads="1"/>
          </p:cNvSpPr>
          <p:nvPr/>
        </p:nvSpPr>
        <p:spPr bwMode="auto">
          <a:xfrm>
            <a:off x="2049897" y="105863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4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41" name="AutoShape 1"/>
          <p:cNvSpPr>
            <a:spLocks noChangeArrowheads="1"/>
          </p:cNvSpPr>
          <p:nvPr/>
        </p:nvSpPr>
        <p:spPr bwMode="auto">
          <a:xfrm>
            <a:off x="2238421" y="105863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d</a:t>
            </a:r>
          </a:p>
        </p:txBody>
      </p:sp>
      <p:sp>
        <p:nvSpPr>
          <p:cNvPr id="142" name="AutoShape 1"/>
          <p:cNvSpPr>
            <a:spLocks noChangeArrowheads="1"/>
          </p:cNvSpPr>
          <p:nvPr/>
        </p:nvSpPr>
        <p:spPr bwMode="auto">
          <a:xfrm>
            <a:off x="2429665" y="105863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</a:p>
        </p:txBody>
      </p:sp>
      <p:sp>
        <p:nvSpPr>
          <p:cNvPr id="143" name="AutoShape 1"/>
          <p:cNvSpPr>
            <a:spLocks noChangeArrowheads="1"/>
          </p:cNvSpPr>
          <p:nvPr/>
        </p:nvSpPr>
        <p:spPr bwMode="auto">
          <a:xfrm>
            <a:off x="2697969" y="105863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5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44" name="AutoShape 1"/>
          <p:cNvSpPr>
            <a:spLocks noChangeArrowheads="1"/>
          </p:cNvSpPr>
          <p:nvPr/>
        </p:nvSpPr>
        <p:spPr bwMode="auto">
          <a:xfrm>
            <a:off x="2886493" y="105863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e</a:t>
            </a:r>
          </a:p>
        </p:txBody>
      </p:sp>
      <p:sp>
        <p:nvSpPr>
          <p:cNvPr id="145" name="AutoShape 1"/>
          <p:cNvSpPr>
            <a:spLocks noChangeArrowheads="1"/>
          </p:cNvSpPr>
          <p:nvPr/>
        </p:nvSpPr>
        <p:spPr bwMode="auto">
          <a:xfrm>
            <a:off x="3077737" y="105863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</a:p>
        </p:txBody>
      </p:sp>
      <p:cxnSp>
        <p:nvCxnSpPr>
          <p:cNvPr id="47" name="직선 연결선 46"/>
          <p:cNvCxnSpPr>
            <a:stCxn id="129" idx="2"/>
            <a:endCxn id="136" idx="0"/>
          </p:cNvCxnSpPr>
          <p:nvPr/>
        </p:nvCxnSpPr>
        <p:spPr>
          <a:xfrm flipH="1">
            <a:off x="3178411" y="476672"/>
            <a:ext cx="268304" cy="228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>
            <a:stCxn id="129" idx="2"/>
            <a:endCxn id="139" idx="0"/>
          </p:cNvCxnSpPr>
          <p:nvPr/>
        </p:nvCxnSpPr>
        <p:spPr>
          <a:xfrm>
            <a:off x="3446715" y="476672"/>
            <a:ext cx="381591" cy="228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>
            <a:stCxn id="133" idx="2"/>
            <a:endCxn id="142" idx="0"/>
          </p:cNvCxnSpPr>
          <p:nvPr/>
        </p:nvCxnSpPr>
        <p:spPr>
          <a:xfrm flipH="1">
            <a:off x="2525287" y="842873"/>
            <a:ext cx="273356" cy="2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>
            <a:stCxn id="133" idx="2"/>
            <a:endCxn id="145" idx="0"/>
          </p:cNvCxnSpPr>
          <p:nvPr/>
        </p:nvCxnSpPr>
        <p:spPr>
          <a:xfrm>
            <a:off x="2798643" y="842873"/>
            <a:ext cx="374716" cy="2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그림 6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46" y="173570"/>
            <a:ext cx="926365" cy="774177"/>
          </a:xfrm>
          <a:prstGeom prst="rect">
            <a:avLst/>
          </a:prstGeom>
        </p:spPr>
      </p:pic>
      <p:pic>
        <p:nvPicPr>
          <p:cNvPr id="69" name="그림 68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9" y="5629487"/>
            <a:ext cx="2186339" cy="694349"/>
          </a:xfrm>
          <a:prstGeom prst="rect">
            <a:avLst/>
          </a:prstGeom>
        </p:spPr>
      </p:pic>
      <p:sp>
        <p:nvSpPr>
          <p:cNvPr id="151" name="AutoShape 1"/>
          <p:cNvSpPr>
            <a:spLocks noChangeArrowheads="1"/>
          </p:cNvSpPr>
          <p:nvPr/>
        </p:nvSpPr>
        <p:spPr bwMode="auto">
          <a:xfrm>
            <a:off x="3346041" y="18864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53" name="AutoShape 1"/>
          <p:cNvSpPr>
            <a:spLocks noChangeArrowheads="1"/>
          </p:cNvSpPr>
          <p:nvPr/>
        </p:nvSpPr>
        <p:spPr bwMode="auto">
          <a:xfrm>
            <a:off x="3725809" y="18864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54" name="AutoShape 1"/>
          <p:cNvSpPr>
            <a:spLocks noChangeArrowheads="1"/>
          </p:cNvSpPr>
          <p:nvPr/>
        </p:nvSpPr>
        <p:spPr bwMode="auto">
          <a:xfrm>
            <a:off x="2697969" y="560744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55" name="AutoShape 1"/>
          <p:cNvSpPr>
            <a:spLocks noChangeArrowheads="1"/>
          </p:cNvSpPr>
          <p:nvPr/>
        </p:nvSpPr>
        <p:spPr bwMode="auto">
          <a:xfrm>
            <a:off x="3077737" y="560744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56" name="AutoShape 1"/>
          <p:cNvSpPr>
            <a:spLocks noChangeArrowheads="1"/>
          </p:cNvSpPr>
          <p:nvPr/>
        </p:nvSpPr>
        <p:spPr bwMode="auto">
          <a:xfrm>
            <a:off x="3351093" y="560744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57" name="AutoShape 1"/>
          <p:cNvSpPr>
            <a:spLocks noChangeArrowheads="1"/>
          </p:cNvSpPr>
          <p:nvPr/>
        </p:nvSpPr>
        <p:spPr bwMode="auto">
          <a:xfrm>
            <a:off x="3730861" y="560744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58" name="AutoShape 1"/>
          <p:cNvSpPr>
            <a:spLocks noChangeArrowheads="1"/>
          </p:cNvSpPr>
          <p:nvPr/>
        </p:nvSpPr>
        <p:spPr bwMode="auto">
          <a:xfrm>
            <a:off x="2049897" y="90872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59" name="AutoShape 1"/>
          <p:cNvSpPr>
            <a:spLocks noChangeArrowheads="1"/>
          </p:cNvSpPr>
          <p:nvPr/>
        </p:nvSpPr>
        <p:spPr bwMode="auto">
          <a:xfrm>
            <a:off x="2429665" y="90872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60" name="AutoShape 1"/>
          <p:cNvSpPr>
            <a:spLocks noChangeArrowheads="1"/>
          </p:cNvSpPr>
          <p:nvPr/>
        </p:nvSpPr>
        <p:spPr bwMode="auto">
          <a:xfrm>
            <a:off x="2703021" y="90872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61" name="AutoShape 1"/>
          <p:cNvSpPr>
            <a:spLocks noChangeArrowheads="1"/>
          </p:cNvSpPr>
          <p:nvPr/>
        </p:nvSpPr>
        <p:spPr bwMode="auto">
          <a:xfrm>
            <a:off x="3082789" y="90872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46" name="AutoShape 1"/>
          <p:cNvSpPr>
            <a:spLocks noChangeArrowheads="1"/>
          </p:cNvSpPr>
          <p:nvPr/>
        </p:nvSpPr>
        <p:spPr bwMode="auto">
          <a:xfrm>
            <a:off x="3766947" y="203699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50" name="AutoShape 1"/>
          <p:cNvSpPr>
            <a:spLocks noChangeArrowheads="1"/>
          </p:cNvSpPr>
          <p:nvPr/>
        </p:nvSpPr>
        <p:spPr bwMode="auto">
          <a:xfrm>
            <a:off x="3962346" y="203699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a</a:t>
            </a:r>
          </a:p>
        </p:txBody>
      </p:sp>
      <p:sp>
        <p:nvSpPr>
          <p:cNvPr id="152" name="AutoShape 1"/>
          <p:cNvSpPr>
            <a:spLocks noChangeArrowheads="1"/>
          </p:cNvSpPr>
          <p:nvPr/>
        </p:nvSpPr>
        <p:spPr bwMode="auto">
          <a:xfrm>
            <a:off x="4153590" y="203699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-</a:t>
            </a:r>
          </a:p>
        </p:txBody>
      </p:sp>
      <p:sp>
        <p:nvSpPr>
          <p:cNvPr id="162" name="AutoShape 1"/>
          <p:cNvSpPr>
            <a:spLocks noChangeArrowheads="1"/>
          </p:cNvSpPr>
          <p:nvPr/>
        </p:nvSpPr>
        <p:spPr bwMode="auto">
          <a:xfrm>
            <a:off x="2946181" y="1835222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63" name="AutoShape 1"/>
          <p:cNvSpPr>
            <a:spLocks noChangeArrowheads="1"/>
          </p:cNvSpPr>
          <p:nvPr/>
        </p:nvSpPr>
        <p:spPr bwMode="auto">
          <a:xfrm>
            <a:off x="3134705" y="1835222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b</a:t>
            </a:r>
          </a:p>
        </p:txBody>
      </p:sp>
      <p:sp>
        <p:nvSpPr>
          <p:cNvPr id="164" name="AutoShape 1"/>
          <p:cNvSpPr>
            <a:spLocks noChangeArrowheads="1"/>
          </p:cNvSpPr>
          <p:nvPr/>
        </p:nvSpPr>
        <p:spPr bwMode="auto">
          <a:xfrm>
            <a:off x="3325949" y="1835222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65" name="AutoShape 1"/>
          <p:cNvSpPr>
            <a:spLocks noChangeArrowheads="1"/>
          </p:cNvSpPr>
          <p:nvPr/>
        </p:nvSpPr>
        <p:spPr bwMode="auto">
          <a:xfrm>
            <a:off x="2943849" y="226431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66" name="AutoShape 1"/>
          <p:cNvSpPr>
            <a:spLocks noChangeArrowheads="1"/>
          </p:cNvSpPr>
          <p:nvPr/>
        </p:nvSpPr>
        <p:spPr bwMode="auto">
          <a:xfrm>
            <a:off x="3132373" y="226431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c</a:t>
            </a:r>
          </a:p>
        </p:txBody>
      </p:sp>
      <p:sp>
        <p:nvSpPr>
          <p:cNvPr id="167" name="AutoShape 1"/>
          <p:cNvSpPr>
            <a:spLocks noChangeArrowheads="1"/>
          </p:cNvSpPr>
          <p:nvPr/>
        </p:nvSpPr>
        <p:spPr bwMode="auto">
          <a:xfrm>
            <a:off x="3323617" y="226431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68" name="AutoShape 1"/>
          <p:cNvSpPr>
            <a:spLocks noChangeArrowheads="1"/>
          </p:cNvSpPr>
          <p:nvPr/>
        </p:nvSpPr>
        <p:spPr bwMode="auto">
          <a:xfrm>
            <a:off x="2042661" y="1631442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4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69" name="AutoShape 1"/>
          <p:cNvSpPr>
            <a:spLocks noChangeArrowheads="1"/>
          </p:cNvSpPr>
          <p:nvPr/>
        </p:nvSpPr>
        <p:spPr bwMode="auto">
          <a:xfrm>
            <a:off x="2231185" y="1631442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d</a:t>
            </a:r>
          </a:p>
        </p:txBody>
      </p:sp>
      <p:sp>
        <p:nvSpPr>
          <p:cNvPr id="170" name="AutoShape 1"/>
          <p:cNvSpPr>
            <a:spLocks noChangeArrowheads="1"/>
          </p:cNvSpPr>
          <p:nvPr/>
        </p:nvSpPr>
        <p:spPr bwMode="auto">
          <a:xfrm>
            <a:off x="2422429" y="1631442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</a:p>
        </p:txBody>
      </p:sp>
      <p:sp>
        <p:nvSpPr>
          <p:cNvPr id="171" name="AutoShape 1"/>
          <p:cNvSpPr>
            <a:spLocks noChangeArrowheads="1"/>
          </p:cNvSpPr>
          <p:nvPr/>
        </p:nvSpPr>
        <p:spPr bwMode="auto">
          <a:xfrm>
            <a:off x="2043473" y="2060538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5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72" name="AutoShape 1"/>
          <p:cNvSpPr>
            <a:spLocks noChangeArrowheads="1"/>
          </p:cNvSpPr>
          <p:nvPr/>
        </p:nvSpPr>
        <p:spPr bwMode="auto">
          <a:xfrm>
            <a:off x="2231997" y="2060538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e</a:t>
            </a:r>
          </a:p>
        </p:txBody>
      </p:sp>
      <p:sp>
        <p:nvSpPr>
          <p:cNvPr id="173" name="AutoShape 1"/>
          <p:cNvSpPr>
            <a:spLocks noChangeArrowheads="1"/>
          </p:cNvSpPr>
          <p:nvPr/>
        </p:nvSpPr>
        <p:spPr bwMode="auto">
          <a:xfrm>
            <a:off x="2423241" y="2060538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</a:p>
        </p:txBody>
      </p:sp>
      <p:cxnSp>
        <p:nvCxnSpPr>
          <p:cNvPr id="174" name="직선 연결선 173"/>
          <p:cNvCxnSpPr>
            <a:stCxn id="146" idx="1"/>
            <a:endCxn id="164" idx="3"/>
          </p:cNvCxnSpPr>
          <p:nvPr/>
        </p:nvCxnSpPr>
        <p:spPr>
          <a:xfrm flipH="1" flipV="1">
            <a:off x="3517193" y="1904279"/>
            <a:ext cx="249754" cy="201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연결선 174"/>
          <p:cNvCxnSpPr>
            <a:stCxn id="146" idx="1"/>
            <a:endCxn id="167" idx="3"/>
          </p:cNvCxnSpPr>
          <p:nvPr/>
        </p:nvCxnSpPr>
        <p:spPr>
          <a:xfrm flipH="1">
            <a:off x="3514861" y="2106056"/>
            <a:ext cx="252086" cy="22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>
            <a:stCxn id="162" idx="1"/>
            <a:endCxn id="170" idx="3"/>
          </p:cNvCxnSpPr>
          <p:nvPr/>
        </p:nvCxnSpPr>
        <p:spPr>
          <a:xfrm flipH="1" flipV="1">
            <a:off x="2613673" y="1700499"/>
            <a:ext cx="332508" cy="203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>
            <a:stCxn id="162" idx="1"/>
            <a:endCxn id="173" idx="3"/>
          </p:cNvCxnSpPr>
          <p:nvPr/>
        </p:nvCxnSpPr>
        <p:spPr>
          <a:xfrm flipH="1">
            <a:off x="2614485" y="1904279"/>
            <a:ext cx="331696" cy="22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utoShape 1"/>
          <p:cNvSpPr>
            <a:spLocks noChangeArrowheads="1"/>
          </p:cNvSpPr>
          <p:nvPr/>
        </p:nvSpPr>
        <p:spPr bwMode="auto">
          <a:xfrm>
            <a:off x="3768770" y="188708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79" name="AutoShape 1"/>
          <p:cNvSpPr>
            <a:spLocks noChangeArrowheads="1"/>
          </p:cNvSpPr>
          <p:nvPr/>
        </p:nvSpPr>
        <p:spPr bwMode="auto">
          <a:xfrm>
            <a:off x="4148538" y="1887080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80" name="AutoShape 1"/>
          <p:cNvSpPr>
            <a:spLocks noChangeArrowheads="1"/>
          </p:cNvSpPr>
          <p:nvPr/>
        </p:nvSpPr>
        <p:spPr bwMode="auto">
          <a:xfrm>
            <a:off x="2941129" y="1691206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81" name="AutoShape 1"/>
          <p:cNvSpPr>
            <a:spLocks noChangeArrowheads="1"/>
          </p:cNvSpPr>
          <p:nvPr/>
        </p:nvSpPr>
        <p:spPr bwMode="auto">
          <a:xfrm>
            <a:off x="3320897" y="1691206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82" name="AutoShape 1"/>
          <p:cNvSpPr>
            <a:spLocks noChangeArrowheads="1"/>
          </p:cNvSpPr>
          <p:nvPr/>
        </p:nvSpPr>
        <p:spPr bwMode="auto">
          <a:xfrm>
            <a:off x="2942026" y="2120303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83" name="AutoShape 1"/>
          <p:cNvSpPr>
            <a:spLocks noChangeArrowheads="1"/>
          </p:cNvSpPr>
          <p:nvPr/>
        </p:nvSpPr>
        <p:spPr bwMode="auto">
          <a:xfrm>
            <a:off x="3321794" y="2120303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84" name="AutoShape 1"/>
          <p:cNvSpPr>
            <a:spLocks noChangeArrowheads="1"/>
          </p:cNvSpPr>
          <p:nvPr/>
        </p:nvSpPr>
        <p:spPr bwMode="auto">
          <a:xfrm>
            <a:off x="2042661" y="1481523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85" name="AutoShape 1"/>
          <p:cNvSpPr>
            <a:spLocks noChangeArrowheads="1"/>
          </p:cNvSpPr>
          <p:nvPr/>
        </p:nvSpPr>
        <p:spPr bwMode="auto">
          <a:xfrm>
            <a:off x="2422429" y="1481523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86" name="AutoShape 1"/>
          <p:cNvSpPr>
            <a:spLocks noChangeArrowheads="1"/>
          </p:cNvSpPr>
          <p:nvPr/>
        </p:nvSpPr>
        <p:spPr bwMode="auto">
          <a:xfrm>
            <a:off x="2048525" y="191061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</a:p>
        </p:txBody>
      </p:sp>
      <p:sp>
        <p:nvSpPr>
          <p:cNvPr id="187" name="AutoShape 1"/>
          <p:cNvSpPr>
            <a:spLocks noChangeArrowheads="1"/>
          </p:cNvSpPr>
          <p:nvPr/>
        </p:nvSpPr>
        <p:spPr bwMode="auto">
          <a:xfrm>
            <a:off x="2428293" y="1910619"/>
            <a:ext cx="191244" cy="1381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88" name="직선 연결선 187"/>
          <p:cNvCxnSpPr/>
          <p:nvPr/>
        </p:nvCxnSpPr>
        <p:spPr>
          <a:xfrm>
            <a:off x="1691680" y="1268760"/>
            <a:ext cx="3167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AutoShape 1"/>
          <p:cNvSpPr>
            <a:spLocks noChangeArrowheads="1"/>
          </p:cNvSpPr>
          <p:nvPr/>
        </p:nvSpPr>
        <p:spPr bwMode="auto">
          <a:xfrm>
            <a:off x="1951901" y="2548383"/>
            <a:ext cx="2905753" cy="37656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with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is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null connect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by </a:t>
            </a:r>
            <a:r>
              <a:rPr lang="en-US" altLang="ko-KR" sz="10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P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start with F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is 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null connect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by P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10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 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F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5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447764" y="5047729"/>
            <a:ext cx="46085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</a:rPr>
              <a:t>LEVEL=4 </a:t>
            </a:r>
            <a:r>
              <a:rPr lang="ko-KR" altLang="ko-KR" sz="1500" smtClean="0">
                <a:solidFill>
                  <a:schemeClr val="tx1"/>
                </a:solidFill>
              </a:rPr>
              <a:t>이라서</a:t>
            </a:r>
            <a:r>
              <a:rPr lang="en-US" altLang="ko-KR" sz="1500" smtClean="0">
                <a:solidFill>
                  <a:schemeClr val="tx1"/>
                </a:solidFill>
              </a:rPr>
              <a:t> </a:t>
            </a:r>
            <a:r>
              <a:rPr lang="en-US" altLang="ko-KR" sz="1500">
                <a:solidFill>
                  <a:schemeClr val="tx1"/>
                </a:solidFill>
              </a:rPr>
              <a:t>JONES </a:t>
            </a:r>
            <a:r>
              <a:rPr lang="ko-KR" altLang="ko-KR" sz="1500" smtClean="0">
                <a:solidFill>
                  <a:schemeClr val="tx1"/>
                </a:solidFill>
              </a:rPr>
              <a:t>의 상사인</a:t>
            </a:r>
            <a:r>
              <a:rPr lang="en-US" altLang="ko-KR" sz="1500" smtClean="0">
                <a:solidFill>
                  <a:schemeClr val="tx1"/>
                </a:solidFill>
              </a:rPr>
              <a:t> KING </a:t>
            </a:r>
            <a:r>
              <a:rPr lang="ko-KR" altLang="ko-KR" sz="1500" smtClean="0">
                <a:solidFill>
                  <a:schemeClr val="tx1"/>
                </a:solidFill>
              </a:rPr>
              <a:t>까지 </a:t>
            </a:r>
            <a:r>
              <a:rPr lang="ko-KR" altLang="en-US" sz="1500" smtClean="0">
                <a:solidFill>
                  <a:schemeClr val="tx1"/>
                </a:solidFill>
              </a:rPr>
              <a:t>출력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cxnSp>
        <p:nvCxnSpPr>
          <p:cNvPr id="4" name="꺾인 연결선 3"/>
          <p:cNvCxnSpPr>
            <a:stCxn id="5" idx="2"/>
            <a:endCxn id="6" idx="0"/>
          </p:cNvCxnSpPr>
          <p:nvPr/>
        </p:nvCxnSpPr>
        <p:spPr>
          <a:xfrm rot="16200000" flipH="1">
            <a:off x="2776835" y="3046648"/>
            <a:ext cx="1000118" cy="10101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323528" y="686217"/>
            <a:ext cx="4896544" cy="236546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 for a10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"ROOT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LEAF" for a30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empno, ename </a:t>
            </a:r>
            <a:endParaRPr kumimoji="1" lang="en-US" altLang="ko-KR" sz="12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(empno) "Root_EMPNO"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CONNECT_BY_ROOT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(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ename)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Root_ename" 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,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SYS_CONNECT_BY_PATH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(ename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,'&lt;-') "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ROOT&lt;-LEAF"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WHERE  LEVEL=4   --</a:t>
            </a:r>
            <a:r>
              <a:rPr kumimoji="1" lang="ko-KR" altLang="en-US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변경부분</a:t>
            </a:r>
            <a:endParaRPr kumimoji="1" lang="en-US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AND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empno=7369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BY PRIOR empno=mgr ;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361608" y="4051801"/>
            <a:ext cx="6840760" cy="100811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Root_EMPNO Root_ename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ROOT&lt;-LEAF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 ---------- ---------- -------------------- ------------------------------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7369 SMITH            7839 KING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&lt;-KING&lt;-JONES&lt;-FORD&lt;-SMITH</a:t>
            </a:r>
            <a:endParaRPr kumimoji="1" lang="en-US" altLang="ko-KR" sz="1200" dirty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6012160" y="146832"/>
            <a:ext cx="3024336" cy="328314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7566  7839</a:t>
            </a:r>
            <a:endParaRPr kumimoji="1" lang="en-US" altLang="ko-KR" sz="11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7902  7566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7369  7902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059832" y="357634"/>
            <a:ext cx="1800200" cy="407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smtClean="0">
                <a:solidFill>
                  <a:schemeClr val="tx1"/>
                </a:solidFill>
              </a:rPr>
              <a:t>연습문제</a:t>
            </a:r>
            <a:endParaRPr lang="en-US" altLang="ko-KR" sz="2000" b="1" smtClean="0">
              <a:solidFill>
                <a:schemeClr val="tx1"/>
              </a:solidFill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51520" y="1700808"/>
            <a:ext cx="3672408" cy="2639318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desc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                널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?     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유형</a:t>
            </a:r>
            <a:endParaRPr lang="ko-KR" altLang="en-US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--------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EMPNO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NOT NULL NUMBER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NAME                 NOT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NULL VARCHAR2(30)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BIRTHDAY      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DATE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DEPTNO               NOT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NULL VARCHAR2(6)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EMP_TYPE      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VARCHAR2(30)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TEL                           VARCHAR2(15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HOBBY                         VARCHAR2(30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PAY                           NUMBER</a:t>
            </a:r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POSITION      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VARCHAR2(30)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PEMPNO                        NUMBER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4716016" y="1704081"/>
            <a:ext cx="3456384" cy="150562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desc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dept2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                널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?     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유형</a:t>
            </a:r>
            <a:endParaRPr lang="ko-KR" altLang="en-US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--------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DCODE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NOT NULL VARCHAR2(6)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DNAME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NOT NULL VARCHAR2(30)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PDEPT                         VARCHAR2(6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AREA                          VARCHAR2(30)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332656"/>
            <a:ext cx="86409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 smtClean="0">
                <a:solidFill>
                  <a:schemeClr val="tx1"/>
                </a:solidFill>
              </a:rPr>
              <a:t>1. emp2 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테이블과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 dept2 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테이블을 사용하여 아래와 같이 </a:t>
            </a:r>
            <a:r>
              <a:rPr lang="ko-KR" altLang="ko-KR" sz="1300" b="1" u="sng" dirty="0" smtClean="0">
                <a:solidFill>
                  <a:srgbClr val="FF0000"/>
                </a:solidFill>
              </a:rPr>
              <a:t>사원명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과 </a:t>
            </a:r>
            <a:r>
              <a:rPr lang="ko-KR" altLang="ko-KR" sz="1300" b="1" u="sng" dirty="0" smtClean="0">
                <a:solidFill>
                  <a:srgbClr val="FF0000"/>
                </a:solidFill>
              </a:rPr>
              <a:t>부서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와 </a:t>
            </a:r>
            <a:r>
              <a:rPr lang="ko-KR" altLang="ko-KR" sz="1300" b="1" u="sng" dirty="0" smtClean="0">
                <a:solidFill>
                  <a:srgbClr val="FF0000"/>
                </a:solidFill>
              </a:rPr>
              <a:t>직급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을 합쳐서 출력하되 부서와 직급별로 </a:t>
            </a:r>
            <a:r>
              <a:rPr lang="ko-KR" altLang="ko-KR" sz="1300" b="1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 쿼리를 사용하여 출력하세요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. 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단 직급이 없는 사람들은 직급을 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‘Team-Worker’ </a:t>
            </a:r>
            <a:r>
              <a:rPr lang="ko-KR" altLang="en-US" sz="1300" b="1" dirty="0" smtClean="0">
                <a:solidFill>
                  <a:schemeClr val="tx1"/>
                </a:solidFill>
              </a:rPr>
              <a:t>로 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출력하세요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.</a:t>
            </a:r>
            <a:endParaRPr lang="ko-KR" altLang="ko-KR" sz="1300" dirty="0" smtClean="0">
              <a:solidFill>
                <a:schemeClr val="tx1"/>
              </a:solidFill>
            </a:endParaRPr>
          </a:p>
          <a:p>
            <a:r>
              <a:rPr lang="en-US" altLang="ko-KR" sz="1300" dirty="0" smtClean="0">
                <a:solidFill>
                  <a:schemeClr val="tx1"/>
                </a:solidFill>
              </a:rPr>
              <a:t> </a:t>
            </a:r>
            <a:endParaRPr lang="ko-KR" altLang="ko-KR" sz="1300" dirty="0" smtClean="0">
              <a:solidFill>
                <a:schemeClr val="tx1"/>
              </a:solidFill>
            </a:endParaRPr>
          </a:p>
          <a:p>
            <a:r>
              <a:rPr lang="en-US" altLang="ko-KR" sz="1300" b="1" dirty="0" smtClean="0">
                <a:solidFill>
                  <a:schemeClr val="tx1"/>
                </a:solidFill>
              </a:rPr>
              <a:t>- 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출력 결과 화면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 : </a:t>
            </a:r>
            <a:r>
              <a:rPr lang="ko-KR" altLang="ko-KR" sz="1300" b="1" dirty="0" smtClean="0">
                <a:solidFill>
                  <a:schemeClr val="tx1"/>
                </a:solidFill>
              </a:rPr>
              <a:t>아래와 </a:t>
            </a:r>
            <a:r>
              <a:rPr lang="ko-KR" altLang="ko-KR" sz="1300" b="1" smtClean="0">
                <a:solidFill>
                  <a:schemeClr val="tx1"/>
                </a:solidFill>
              </a:rPr>
              <a:t>같이 출력하세요</a:t>
            </a:r>
            <a:r>
              <a:rPr lang="en-US" altLang="ko-KR" sz="1300" b="1" smtClean="0">
                <a:solidFill>
                  <a:schemeClr val="tx1"/>
                </a:solidFill>
              </a:rPr>
              <a:t>        </a:t>
            </a:r>
            <a:endParaRPr lang="ko-KR" altLang="ko-KR" sz="1300" dirty="0" smtClean="0">
              <a:solidFill>
                <a:schemeClr val="tx1"/>
              </a:solidFill>
            </a:endParaRPr>
          </a:p>
          <a:p>
            <a:pPr algn="ctr"/>
            <a:endParaRPr lang="ko-KR" altLang="en-US" sz="1300" b="1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12장_p7_그림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346344"/>
            <a:ext cx="7848872" cy="46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23</a:t>
            </a:fld>
            <a:endParaRPr lang="ko-KR" altLang="en-US"/>
          </a:p>
        </p:txBody>
      </p:sp>
      <p:cxnSp>
        <p:nvCxnSpPr>
          <p:cNvPr id="5" name="꺾인 연결선 4"/>
          <p:cNvCxnSpPr>
            <a:stCxn id="6" idx="2"/>
            <a:endCxn id="9" idx="0"/>
          </p:cNvCxnSpPr>
          <p:nvPr/>
        </p:nvCxnSpPr>
        <p:spPr>
          <a:xfrm rot="5400000">
            <a:off x="4367290" y="1977526"/>
            <a:ext cx="553437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03548" y="260648"/>
            <a:ext cx="8280920" cy="1440160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  for a90</a:t>
            </a:r>
          </a:p>
          <a:p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e.empno </a:t>
            </a:r>
            <a:endParaRPr lang="en-US" altLang="ko-KR" sz="12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○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',LEVEL*4)||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e.name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d.dname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NVL(e.position,'Worker')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"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 e, (SELECT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dname,dcode,pdept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FROM dept2) d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WHERE  e.deptno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= d.dcode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BY  </a:t>
            </a:r>
            <a:r>
              <a:rPr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e.empno =  e.pempno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WITH e.empno = 19900101 ;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971600" y="2254245"/>
            <a:ext cx="7344816" cy="445209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----------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-------------------------------------------------------------------------------</a:t>
            </a:r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19900101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Kurt Russell /President /Boss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19960101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AL Pacino /Management Support Team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19930331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Tommy Lee Jones /Financial Management Team /Deputy 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19950303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Gene Hackman /General affairs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19970201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Woody Harrelson /Management Support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19966102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Kevin Bacon /Engineering division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19930402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Hugh Grant /H/W Support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20000119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Harrison Ford /H/W Support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19960303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Keanu Reeves /S/W Support Team /Deputy Section chief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20000210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Clint Eastwood /S/W Support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19970112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Val Kilmer /Business Department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19960212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Chris O'Donnell /Business Planning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20000101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Jack Nicholson /Sales1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20000102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Denzel Washington /Sales2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20000203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Richard Gere /Sales3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20000305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JohnTravolta /Sales1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20000308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Tom Cruise /Sales4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20000334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Kevin Costner /Sales4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20000407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Sly Stallone /Sales3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20006106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Robert De Niro /Sales2 Team /Worker</a:t>
            </a:r>
          </a:p>
          <a:p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9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10" name="그림 9" descr="12장_p7_그림1_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776864" cy="396044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23528" y="332656"/>
            <a:ext cx="83529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sz="1500" dirty="0" smtClean="0">
                <a:solidFill>
                  <a:schemeClr val="tx1"/>
                </a:solidFill>
              </a:rPr>
              <a:t>계층 쿼리 내에서 정렬을 해서 출력하려면 마지막 줄에</a:t>
            </a:r>
            <a:r>
              <a:rPr lang="en-US" altLang="ko-KR" sz="1500" dirty="0" smtClean="0">
                <a:solidFill>
                  <a:schemeClr val="tx1"/>
                </a:solidFill>
              </a:rPr>
              <a:t> ORDER SIBLINGS BY e.name ; </a:t>
            </a:r>
            <a:r>
              <a:rPr lang="ko-KR" altLang="ko-KR" sz="1500" dirty="0" smtClean="0">
                <a:solidFill>
                  <a:schemeClr val="tx1"/>
                </a:solidFill>
              </a:rPr>
              <a:t>절</a:t>
            </a:r>
            <a:r>
              <a:rPr lang="en-US" altLang="ko-KR" sz="1500" dirty="0" smtClean="0">
                <a:solidFill>
                  <a:schemeClr val="tx1"/>
                </a:solidFill>
              </a:rPr>
              <a:t> </a:t>
            </a:r>
            <a:r>
              <a:rPr lang="ko-KR" altLang="en-US" sz="1500" dirty="0" smtClean="0">
                <a:solidFill>
                  <a:schemeClr val="tx1"/>
                </a:solidFill>
              </a:rPr>
              <a:t>사용함</a:t>
            </a:r>
            <a:endParaRPr lang="ko-KR" altLang="en-US" sz="15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25</a:t>
            </a:fld>
            <a:endParaRPr lang="ko-KR" altLang="en-US"/>
          </a:p>
        </p:txBody>
      </p:sp>
      <p:cxnSp>
        <p:nvCxnSpPr>
          <p:cNvPr id="5" name="꺾인 연결선 4"/>
          <p:cNvCxnSpPr>
            <a:stCxn id="6" idx="2"/>
            <a:endCxn id="9" idx="0"/>
          </p:cNvCxnSpPr>
          <p:nvPr/>
        </p:nvCxnSpPr>
        <p:spPr>
          <a:xfrm rot="5400000">
            <a:off x="4475302" y="2085538"/>
            <a:ext cx="337413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03548" y="260648"/>
            <a:ext cx="8280920" cy="165618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  for a90</a:t>
            </a:r>
          </a:p>
          <a:p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e.empno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○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',LEVEL*4)||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e.name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d.dname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NVL(e.position,'Worker')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"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 e, (SELECT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dname,dcode,pdept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FROM dept2) d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WHERE  e.deptno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= d.dcode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BY  </a:t>
            </a:r>
            <a:r>
              <a:rPr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e.empno =  e.pempno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WITH e.empno = 19900101 </a:t>
            </a:r>
            <a:endParaRPr lang="en-US" altLang="ko-KR" sz="12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ORDER </a:t>
            </a:r>
            <a:r>
              <a:rPr lang="en-US" altLang="ko-KR" sz="12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SIBLINGS BY e.name ;</a:t>
            </a:r>
            <a:endParaRPr lang="ko-KR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971600" y="2254245"/>
            <a:ext cx="7344816" cy="445209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----------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-------------------------------------------------------------------------------</a:t>
            </a:r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19900101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Kurt Russell /President /Boss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19960101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AL Pacino /Management Support Team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19950303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Gene Hackman /General affairs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19930331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Tommy Lee Jones /Financial Management Team /Deputy 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19970201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Woody Harrelson /Management Support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19966102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Kevin Bacon /Engineering division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19930402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Hugh Grant /H/W Support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20000119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Harrison Ford /H/W Support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19960303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Keanu Reeves /S/W Support Team /Deputy Section chief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20000210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Clint Eastwood /S/W Support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19970112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Val Kilmer /Business Department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19960212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Chris O'Donnell /Business Planning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20000102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Denzel Washington /Sales2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20000101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Jack Nicholson /Sales1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20000305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JohnTravolta /Sales1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20000334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Kevin Costner /Sales4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20000203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Richard Gere /Sales3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20006106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Robert De Niro /Sales2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20000407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Sly Stallone /Sales3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20000308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Tom Cruise /Sales4 Team /Worker</a:t>
            </a:r>
          </a:p>
          <a:p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2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8936" y="188640"/>
            <a:ext cx="871296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tx1"/>
                </a:solidFill>
              </a:rPr>
              <a:t>2. emp2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테이블에서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"Kevin Bacon-Engineering division-Department head"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아래에 속한 부하직원만 계층쿼리로 조회해서 출력하세요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r>
              <a:rPr lang="en-US" altLang="ko-KR" sz="1500" b="1" dirty="0" smtClean="0">
                <a:solidFill>
                  <a:schemeClr val="tx1"/>
                </a:solidFill>
              </a:rPr>
              <a:t>(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단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,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직급이 없는 사람은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'Team-Worker'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로 표시하세요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)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12장_p7_그림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76" y="1628800"/>
            <a:ext cx="842493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27</a:t>
            </a:fld>
            <a:endParaRPr lang="ko-KR" altLang="en-US"/>
          </a:p>
        </p:txBody>
      </p:sp>
      <p:cxnSp>
        <p:nvCxnSpPr>
          <p:cNvPr id="5" name="꺾인 연결선 4"/>
          <p:cNvCxnSpPr>
            <a:stCxn id="6" idx="2"/>
            <a:endCxn id="9" idx="0"/>
          </p:cNvCxnSpPr>
          <p:nvPr/>
        </p:nvCxnSpPr>
        <p:spPr>
          <a:xfrm rot="5400000">
            <a:off x="4438328" y="1736812"/>
            <a:ext cx="216024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405880" y="33129"/>
            <a:ext cx="8280920" cy="159567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  for a90</a:t>
            </a:r>
          </a:p>
          <a:p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e.empno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○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',LEVEL*4) || e.name||' /'||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d.dname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NVL(e.position,'Worker')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"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 e, (SELECT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dname,dcode,pdept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FROM dept2) d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WHERE  e.deptno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= d.dcode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BY  </a:t>
            </a:r>
            <a:r>
              <a:rPr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e.empno =  e.pempno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WITH e.empno =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19966102;</a:t>
            </a:r>
            <a:endParaRPr lang="ko-KR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873932" y="1844824"/>
            <a:ext cx="7344816" cy="151216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----------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----------------------------------------------------------------------</a:t>
            </a:r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19966102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Kevin Bacon /Engineering division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19930402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Hugh Grant /H/W Support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20000119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Harrison Ford /H/W Support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19960303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Keanu Reeves /S/W Support Team /Deputy Section chief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20000210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Clint Eastwood /S/W Support Team /Worker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884142" y="3370953"/>
            <a:ext cx="7344816" cy="335052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부서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</a:p>
          <a:p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----------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-------------------------------------------------------------------------------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19900101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Kurt Russell /President /Boss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19960101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AL Pacino /Management Support Team /Department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19950303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Gene Hackman /General affairs /Section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19930331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Tommy Lee Jones /Financial Management Team /Deputy department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19970201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Woody Harrelson /Management Support Team /Section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19966102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Kevin Bacon /Engineering division /Department head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19930402    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Hugh Grant /H/W Support Team /Section head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20000119        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Harrison Ford /H/W Support Team /Worker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19960303    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Keanu Reeves /S/W Support Team /Deputy Section chief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20000210        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Clint Eastwood /S/W Support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19970112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Val Kilmer /Business Department /Department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19960212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Chris O'Donnell /Business Planning Team /Section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20000102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Denzel Washington /Sales2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20000101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Jack Nicholson /Sales1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20000305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JohnTravolta /Sales1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20000334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Kevin Costner /Sales4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20000203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Richard Gere /Sales3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20006106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Robert De Niro /Sales2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20000407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Sly Stallone /Sales3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20000308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Tom Cruise /Sales4 Team /Worker</a:t>
            </a:r>
          </a:p>
          <a:p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3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7504" y="0"/>
            <a:ext cx="87129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tx1"/>
                </a:solidFill>
              </a:rPr>
              <a:t>3: emp2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테이블에서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"Kevin Costner"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사원의 상사들을 계층 쿼리로 아래 화면과 같이 출력하세요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12장_p8_그림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8497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29</a:t>
            </a:fld>
            <a:endParaRPr lang="ko-KR" altLang="en-US"/>
          </a:p>
        </p:txBody>
      </p:sp>
      <p:cxnSp>
        <p:nvCxnSpPr>
          <p:cNvPr id="5" name="꺾인 연결선 4"/>
          <p:cNvCxnSpPr>
            <a:stCxn id="6" idx="2"/>
            <a:endCxn id="9" idx="0"/>
          </p:cNvCxnSpPr>
          <p:nvPr/>
        </p:nvCxnSpPr>
        <p:spPr>
          <a:xfrm rot="5400000">
            <a:off x="4438328" y="1736812"/>
            <a:ext cx="216024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405880" y="33129"/>
            <a:ext cx="8280920" cy="159567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  for a90</a:t>
            </a:r>
          </a:p>
          <a:p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e.empno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○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',LEVEL*4) || e.name||' /'||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d.dname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NVL(e.position,'Worker')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"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부서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/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 e, (SELECT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dname,dcode,pdept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FROM dept2) d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WHERE  e.deptno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= d.dcode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BY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e.empno =   </a:t>
            </a:r>
            <a:r>
              <a:rPr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e.pempno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WITH e.empno =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20000334;</a:t>
            </a:r>
            <a:endParaRPr lang="ko-KR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873932" y="1844824"/>
            <a:ext cx="7344816" cy="151216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부서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----------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------------------------------------------------------------------------</a:t>
            </a:r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20000334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Kevin Costner /Sales4 Team /Worker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19960212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Chris O'Donnell /Business Planning Team /Section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19970112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Val Kilmer /Business Department /Department head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19900101                ○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Kurt Russell /President /Boss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884142" y="3370953"/>
            <a:ext cx="7344816" cy="335052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부서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</a:p>
          <a:p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----------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-------------------------------------------------------------------------------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19900101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Kurt Russell /President /Boss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19960101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AL Pacino /Management Support Team /Department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19950303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Gene Hackman /General affairs /Section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19930331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Tommy Lee Jones /Financial Management Team /Deputy department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19970201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Woody Harrelson /Management Support Team /Section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19966102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Kevin Bacon /Engineering division /Department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19930402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Hugh Grant /H/W Support Team /Section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20000119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Harrison Ford /H/W Support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19960303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Keanu Reeves /S/W Support Team /Deputy Section chief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20000210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Clint Eastwood /S/W Support Team /Worker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19970112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Val Kilmer /Business Department /Department head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19960212    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Chris O'Donnell /Business Planning Team /Section head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20000102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Denzel Washington /Sales2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20000101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Jack Nicholson /Sales1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20000305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JohnTravolta /Sales1 Team /Worker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20000334                ○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Kevin Costner /Sales4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20000203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Richard Gere /Sales3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20006106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Robert De Niro /Sales2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20000407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Sly Stallone /Sales3 Team /Worker</a:t>
            </a:r>
          </a:p>
          <a:p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20000308                ○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Tom Cruise /Sales4 Team /Worker</a:t>
            </a:r>
          </a:p>
          <a:p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7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"/>
          <p:cNvSpPr>
            <a:spLocks noChangeArrowheads="1"/>
          </p:cNvSpPr>
          <p:nvPr/>
        </p:nvSpPr>
        <p:spPr bwMode="auto">
          <a:xfrm>
            <a:off x="461770" y="2712122"/>
            <a:ext cx="3264299" cy="118180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LEVEL,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LPAD('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'||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 4*LEVEL)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pk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사원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start with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</a:p>
        </p:txBody>
      </p:sp>
      <p:sp>
        <p:nvSpPr>
          <p:cNvPr id="43" name="AutoShape 1"/>
          <p:cNvSpPr>
            <a:spLocks noChangeArrowheads="1"/>
          </p:cNvSpPr>
          <p:nvPr/>
        </p:nvSpPr>
        <p:spPr bwMode="auto">
          <a:xfrm>
            <a:off x="5164303" y="2492897"/>
            <a:ext cx="3229016" cy="104316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select LEVEL, 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LPAD('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', 4*LEVEL) || 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사번 </a:t>
            </a:r>
            <a:r>
              <a:rPr lang="ko-KR" altLang="en-US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pk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사원</a:t>
            </a:r>
            <a:endParaRPr lang="en-US" altLang="ko-KR" sz="10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start with 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10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</a:p>
          <a:p>
            <a:pPr fontAlgn="base"/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10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100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</a:p>
        </p:txBody>
      </p:sp>
      <p:sp>
        <p:nvSpPr>
          <p:cNvPr id="44" name="AutoShape 1"/>
          <p:cNvSpPr>
            <a:spLocks noChangeArrowheads="1"/>
          </p:cNvSpPr>
          <p:nvPr/>
        </p:nvSpPr>
        <p:spPr bwMode="auto">
          <a:xfrm>
            <a:off x="4736168" y="4367492"/>
            <a:ext cx="2510506" cy="126293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LEVEL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 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PK          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------ --------------- -----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1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D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4              3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2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C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3          1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3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A    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⊙1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1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E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5              3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2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C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3          1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3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A    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⊙1</a:t>
            </a:r>
          </a:p>
        </p:txBody>
      </p:sp>
      <p:cxnSp>
        <p:nvCxnSpPr>
          <p:cNvPr id="45" name="꺾인 연결선 44"/>
          <p:cNvCxnSpPr>
            <a:stCxn id="43" idx="2"/>
            <a:endCxn id="44" idx="0"/>
          </p:cNvCxnSpPr>
          <p:nvPr/>
        </p:nvCxnSpPr>
        <p:spPr>
          <a:xfrm rot="5400000">
            <a:off x="5969401" y="3558081"/>
            <a:ext cx="831431" cy="7873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144916" y="4317068"/>
            <a:ext cx="2306966" cy="103850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LEVEL </a:t>
            </a:r>
            <a:r>
              <a:rPr lang="ko-KR" altLang="en-US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 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PK          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------ --------------- -----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1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B        ⊙2  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1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C        ⊙3    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2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D            ⊙4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</a:p>
          <a:p>
            <a:pPr fontAlgn="base"/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2 </a:t>
            </a:r>
            <a:r>
              <a:rPr lang="en-US" altLang="ko-KR" sz="900" smtClean="0">
                <a:latin typeface="굴림체" panose="020B0609000101010101" pitchFamily="49" charset="-127"/>
                <a:ea typeface="굴림체" panose="020B0609000101010101" pitchFamily="49" charset="-127"/>
              </a:rPr>
              <a:t>E            ⊙5       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</a:p>
        </p:txBody>
      </p:sp>
      <p:cxnSp>
        <p:nvCxnSpPr>
          <p:cNvPr id="53" name="꺾인 연결선 52"/>
          <p:cNvCxnSpPr>
            <a:stCxn id="42" idx="2"/>
            <a:endCxn id="52" idx="0"/>
          </p:cNvCxnSpPr>
          <p:nvPr/>
        </p:nvCxnSpPr>
        <p:spPr>
          <a:xfrm rot="5400000">
            <a:off x="1465021" y="3688168"/>
            <a:ext cx="423137" cy="8346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"/>
          <p:cNvSpPr>
            <a:spLocks noChangeArrowheads="1"/>
          </p:cNvSpPr>
          <p:nvPr/>
        </p:nvSpPr>
        <p:spPr bwMode="auto">
          <a:xfrm>
            <a:off x="2598169" y="4188705"/>
            <a:ext cx="1530398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  <p:sp>
        <p:nvSpPr>
          <p:cNvPr id="30" name="타원 29"/>
          <p:cNvSpPr/>
          <p:nvPr/>
        </p:nvSpPr>
        <p:spPr>
          <a:xfrm>
            <a:off x="3009693" y="444438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174566" y="462924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346105" y="499895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174566" y="481410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346105" y="5183817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35" name="꺾인 연결선 34"/>
          <p:cNvCxnSpPr>
            <a:stCxn id="30" idx="4"/>
            <a:endCxn id="31" idx="2"/>
          </p:cNvCxnSpPr>
          <p:nvPr/>
        </p:nvCxnSpPr>
        <p:spPr>
          <a:xfrm rot="16200000" flipH="1">
            <a:off x="3087160" y="4624715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30" idx="4"/>
            <a:endCxn id="33" idx="2"/>
          </p:cNvCxnSpPr>
          <p:nvPr/>
        </p:nvCxnSpPr>
        <p:spPr>
          <a:xfrm rot="16200000" flipH="1">
            <a:off x="2994732" y="4717143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33" idx="4"/>
            <a:endCxn id="34" idx="2"/>
          </p:cNvCxnSpPr>
          <p:nvPr/>
        </p:nvCxnSpPr>
        <p:spPr>
          <a:xfrm rot="16200000" flipH="1">
            <a:off x="3162938" y="5083526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stCxn id="33" idx="4"/>
            <a:endCxn id="32" idx="2"/>
          </p:cNvCxnSpPr>
          <p:nvPr/>
        </p:nvCxnSpPr>
        <p:spPr>
          <a:xfrm rot="16200000" flipH="1">
            <a:off x="3255366" y="4991098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타원 38"/>
          <p:cNvSpPr/>
          <p:nvPr/>
        </p:nvSpPr>
        <p:spPr>
          <a:xfrm>
            <a:off x="3726069" y="4444386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3726069" y="4629244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3726069" y="4814101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726069" y="5183817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726069" y="499895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50" name="직선 화살표 연결선 49"/>
          <p:cNvCxnSpPr>
            <a:stCxn id="33" idx="6"/>
            <a:endCxn id="47" idx="2"/>
          </p:cNvCxnSpPr>
          <p:nvPr/>
        </p:nvCxnSpPr>
        <p:spPr>
          <a:xfrm>
            <a:off x="3358650" y="4896979"/>
            <a:ext cx="367420" cy="18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33" idx="6"/>
            <a:endCxn id="46" idx="2"/>
          </p:cNvCxnSpPr>
          <p:nvPr/>
        </p:nvCxnSpPr>
        <p:spPr>
          <a:xfrm>
            <a:off x="3358650" y="4896979"/>
            <a:ext cx="367420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1"/>
          <p:cNvSpPr>
            <a:spLocks noChangeArrowheads="1"/>
          </p:cNvSpPr>
          <p:nvPr/>
        </p:nvSpPr>
        <p:spPr bwMode="auto">
          <a:xfrm>
            <a:off x="7269011" y="4316022"/>
            <a:ext cx="1530398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  <p:sp>
        <p:nvSpPr>
          <p:cNvPr id="55" name="타원 54"/>
          <p:cNvSpPr/>
          <p:nvPr/>
        </p:nvSpPr>
        <p:spPr>
          <a:xfrm>
            <a:off x="7584901" y="461328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7749774" y="4798138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7921313" y="5167853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7749774" y="4982995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7921313" y="5352711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60" name="꺾인 연결선 59"/>
          <p:cNvCxnSpPr>
            <a:stCxn id="55" idx="4"/>
            <a:endCxn id="56" idx="2"/>
          </p:cNvCxnSpPr>
          <p:nvPr/>
        </p:nvCxnSpPr>
        <p:spPr>
          <a:xfrm rot="16200000" flipH="1">
            <a:off x="7662367" y="4793609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꺾인 연결선 60"/>
          <p:cNvCxnSpPr>
            <a:stCxn id="55" idx="4"/>
            <a:endCxn id="58" idx="2"/>
          </p:cNvCxnSpPr>
          <p:nvPr/>
        </p:nvCxnSpPr>
        <p:spPr>
          <a:xfrm rot="16200000" flipH="1">
            <a:off x="7569940" y="4886037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꺾인 연결선 61"/>
          <p:cNvCxnSpPr>
            <a:stCxn id="58" idx="4"/>
            <a:endCxn id="59" idx="2"/>
          </p:cNvCxnSpPr>
          <p:nvPr/>
        </p:nvCxnSpPr>
        <p:spPr>
          <a:xfrm rot="16200000" flipH="1">
            <a:off x="7738146" y="5252420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62"/>
          <p:cNvCxnSpPr>
            <a:stCxn id="58" idx="4"/>
            <a:endCxn id="57" idx="2"/>
          </p:cNvCxnSpPr>
          <p:nvPr/>
        </p:nvCxnSpPr>
        <p:spPr>
          <a:xfrm rot="16200000" flipH="1">
            <a:off x="7830574" y="5159992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타원 63"/>
          <p:cNvSpPr/>
          <p:nvPr/>
        </p:nvSpPr>
        <p:spPr>
          <a:xfrm>
            <a:off x="8301277" y="4613280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8301277" y="4798138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8301277" y="4982995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8301277" y="5352711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301277" y="5167853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69" name="직선 화살표 연결선 68"/>
          <p:cNvCxnSpPr>
            <a:stCxn id="67" idx="2"/>
            <a:endCxn id="58" idx="6"/>
          </p:cNvCxnSpPr>
          <p:nvPr/>
        </p:nvCxnSpPr>
        <p:spPr>
          <a:xfrm flipH="1" flipV="1">
            <a:off x="7933857" y="5065873"/>
            <a:ext cx="367420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66" idx="2"/>
            <a:endCxn id="55" idx="6"/>
          </p:cNvCxnSpPr>
          <p:nvPr/>
        </p:nvCxnSpPr>
        <p:spPr>
          <a:xfrm flipH="1" flipV="1">
            <a:off x="7768984" y="4696157"/>
            <a:ext cx="532293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68" idx="2"/>
            <a:endCxn id="58" idx="6"/>
          </p:cNvCxnSpPr>
          <p:nvPr/>
        </p:nvCxnSpPr>
        <p:spPr>
          <a:xfrm flipH="1" flipV="1">
            <a:off x="7933857" y="5065873"/>
            <a:ext cx="367420" cy="18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제목 1"/>
          <p:cNvSpPr txBox="1">
            <a:spLocks/>
          </p:cNvSpPr>
          <p:nvPr/>
        </p:nvSpPr>
        <p:spPr>
          <a:xfrm>
            <a:off x="329163" y="281453"/>
            <a:ext cx="1860189" cy="1903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3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/>
              <a:t>계층쿼리</a:t>
            </a:r>
            <a:r>
              <a:rPr lang="en-US" altLang="ko-KR" sz="3300"/>
              <a:t>(</a:t>
            </a:r>
            <a:r>
              <a:rPr lang="ko-KR" altLang="en-US" sz="3300" smtClean="0"/>
              <a:t>요약</a:t>
            </a:r>
            <a:r>
              <a:rPr lang="en-US" altLang="ko-KR" sz="3300" smtClean="0"/>
              <a:t>2)</a:t>
            </a:r>
            <a:endParaRPr lang="ko-KR" altLang="en-US" sz="3300"/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45201"/>
              </p:ext>
            </p:extLst>
          </p:nvPr>
        </p:nvGraphicFramePr>
        <p:xfrm>
          <a:off x="388769" y="764704"/>
          <a:ext cx="1691715" cy="122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89">
                  <a:extLst>
                    <a:ext uri="{9D8B030D-6E8A-4147-A177-3AD203B41FA5}">
                      <a16:colId xmlns:a16="http://schemas.microsoft.com/office/drawing/2014/main" val="322531240"/>
                    </a:ext>
                  </a:extLst>
                </a:gridCol>
                <a:gridCol w="515999">
                  <a:extLst>
                    <a:ext uri="{9D8B030D-6E8A-4147-A177-3AD203B41FA5}">
                      <a16:colId xmlns:a16="http://schemas.microsoft.com/office/drawing/2014/main" val="579145417"/>
                    </a:ext>
                  </a:extLst>
                </a:gridCol>
                <a:gridCol w="585727">
                  <a:extLst>
                    <a:ext uri="{9D8B030D-6E8A-4147-A177-3AD203B41FA5}">
                      <a16:colId xmlns:a16="http://schemas.microsoft.com/office/drawing/2014/main" val="1644288366"/>
                    </a:ext>
                  </a:extLst>
                </a:gridCol>
              </a:tblGrid>
              <a:tr h="160020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사원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25762"/>
                  </a:ext>
                </a:extLst>
              </a:tr>
              <a:tr h="2170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sng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사번</a:t>
                      </a:r>
                      <a:r>
                        <a:rPr lang="en-US" altLang="ko-KR" sz="1100" b="1" u="sng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(pk)</a:t>
                      </a:r>
                      <a:endParaRPr lang="ko-KR" altLang="en-US" sz="1100" b="1" u="sng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이름</a:t>
                      </a:r>
                      <a:endParaRPr lang="ko-KR" altLang="en-US" sz="11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상관</a:t>
                      </a:r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(fk)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79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A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-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02303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2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B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8591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C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6384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4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D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432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5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E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390224"/>
                  </a:ext>
                </a:extLst>
              </a:tr>
            </a:tbl>
          </a:graphicData>
        </a:graphic>
      </p:graphicFrame>
      <p:sp>
        <p:nvSpPr>
          <p:cNvPr id="90" name="타원 89"/>
          <p:cNvSpPr/>
          <p:nvPr/>
        </p:nvSpPr>
        <p:spPr>
          <a:xfrm>
            <a:off x="2359841" y="111001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2524715" y="129487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2696253" y="166459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2524715" y="147973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2696253" y="1849447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95" name="꺾인 연결선 94"/>
          <p:cNvCxnSpPr>
            <a:stCxn id="90" idx="4"/>
            <a:endCxn id="91" idx="2"/>
          </p:cNvCxnSpPr>
          <p:nvPr/>
        </p:nvCxnSpPr>
        <p:spPr>
          <a:xfrm rot="16200000" flipH="1">
            <a:off x="2437308" y="1290345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꺾인 연결선 95"/>
          <p:cNvCxnSpPr>
            <a:stCxn id="90" idx="4"/>
            <a:endCxn id="93" idx="2"/>
          </p:cNvCxnSpPr>
          <p:nvPr/>
        </p:nvCxnSpPr>
        <p:spPr>
          <a:xfrm rot="16200000" flipH="1">
            <a:off x="2344880" y="1382774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꺾인 연결선 96"/>
          <p:cNvCxnSpPr>
            <a:stCxn id="93" idx="4"/>
            <a:endCxn id="94" idx="2"/>
          </p:cNvCxnSpPr>
          <p:nvPr/>
        </p:nvCxnSpPr>
        <p:spPr>
          <a:xfrm rot="16200000" flipH="1">
            <a:off x="2513086" y="1749157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>
            <a:stCxn id="93" idx="4"/>
            <a:endCxn id="92" idx="2"/>
          </p:cNvCxnSpPr>
          <p:nvPr/>
        </p:nvCxnSpPr>
        <p:spPr>
          <a:xfrm rot="16200000" flipH="1">
            <a:off x="2605514" y="1656728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3076217" y="1110016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3076217" y="129487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1" name="타원 100"/>
          <p:cNvSpPr/>
          <p:nvPr/>
        </p:nvSpPr>
        <p:spPr>
          <a:xfrm>
            <a:off x="3076217" y="147973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3076217" y="1849447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3" name="타원 102"/>
          <p:cNvSpPr/>
          <p:nvPr/>
        </p:nvSpPr>
        <p:spPr>
          <a:xfrm>
            <a:off x="3076217" y="166459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4" name="AutoShape 1"/>
          <p:cNvSpPr>
            <a:spLocks noChangeArrowheads="1"/>
          </p:cNvSpPr>
          <p:nvPr/>
        </p:nvSpPr>
        <p:spPr bwMode="auto">
          <a:xfrm>
            <a:off x="2238334" y="857748"/>
            <a:ext cx="1278023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(pk)1: N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</p:spTree>
    <p:extLst>
      <p:ext uri="{BB962C8B-B14F-4D97-AF65-F5344CB8AC3E}">
        <p14:creationId xmlns:p14="http://schemas.microsoft.com/office/powerpoint/2010/main" val="33117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4816" y="188640"/>
            <a:ext cx="871296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4.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아래와 같이 사원의 이름과 상사의 이름이 함께 나오도록 </a:t>
            </a:r>
            <a:r>
              <a:rPr lang="ko-KR" altLang="ko-KR" sz="1600" b="1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 쿼리를 작성하세요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.</a:t>
            </a:r>
            <a:endParaRPr lang="ko-KR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ko-KR" sz="1600" dirty="0" smtClean="0">
                <a:solidFill>
                  <a:schemeClr val="tx1"/>
                </a:solidFill>
              </a:rPr>
              <a:t>아래 </a:t>
            </a:r>
            <a:r>
              <a:rPr lang="ko-KR" altLang="ko-KR" sz="1600" smtClean="0">
                <a:solidFill>
                  <a:schemeClr val="tx1"/>
                </a:solidFill>
              </a:rPr>
              <a:t>예제는 </a:t>
            </a:r>
            <a:r>
              <a:rPr lang="en-US" altLang="ko-KR" sz="160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join </a:t>
            </a:r>
            <a:r>
              <a:rPr lang="ko-KR" altLang="ko-KR" sz="1600" dirty="0" smtClean="0">
                <a:solidFill>
                  <a:schemeClr val="tx1"/>
                </a:solidFill>
              </a:rPr>
              <a:t>같은 방법으로 작성할 수 있으나 여기서는 </a:t>
            </a:r>
            <a:r>
              <a:rPr lang="ko-KR" altLang="ko-KR" sz="1600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sz="1600" dirty="0" smtClean="0">
                <a:solidFill>
                  <a:schemeClr val="tx1"/>
                </a:solidFill>
              </a:rPr>
              <a:t> 쿼리로 </a:t>
            </a:r>
            <a:r>
              <a:rPr lang="ko-KR" altLang="ko-KR" sz="1600" smtClean="0">
                <a:solidFill>
                  <a:schemeClr val="tx1"/>
                </a:solidFill>
              </a:rPr>
              <a:t>연습합니다</a:t>
            </a:r>
            <a:r>
              <a:rPr lang="en-US" altLang="ko-KR" sz="1600" smtClean="0">
                <a:solidFill>
                  <a:schemeClr val="tx1"/>
                </a:solidFill>
              </a:rPr>
              <a:t>)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pic>
        <p:nvPicPr>
          <p:cNvPr id="13" name="그림 12" descr="12장_p8_그림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6" y="1436291"/>
            <a:ext cx="3816424" cy="4536504"/>
          </a:xfrm>
          <a:prstGeom prst="rect">
            <a:avLst/>
          </a:prstGeom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51520" y="1700808"/>
            <a:ext cx="3672408" cy="2639318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desc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                널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?     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유형</a:t>
            </a:r>
            <a:endParaRPr lang="ko-KR" altLang="en-US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--------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EMPNO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NOT NULL NUMBER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NAME                 NOT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NULL VARCHAR2(30)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BIRTHDAY      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DATE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DEPTNO               NOT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NULL VARCHAR2(6)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EMP_TYPE      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VARCHAR2(30)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TEL                           VARCHAR2(15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HOBBY                         VARCHAR2(30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PAY                           NUMBER</a:t>
            </a:r>
            <a:endParaRPr lang="en-US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POSITION                     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VARCHAR2(30)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PEMPNO                        NUMBER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31</a:t>
            </a:fld>
            <a:endParaRPr lang="ko-KR" altLang="en-US"/>
          </a:p>
        </p:txBody>
      </p:sp>
      <p:cxnSp>
        <p:nvCxnSpPr>
          <p:cNvPr id="5" name="꺾인 연결선 4"/>
          <p:cNvCxnSpPr>
            <a:stCxn id="6" idx="2"/>
            <a:endCxn id="9" idx="0"/>
          </p:cNvCxnSpPr>
          <p:nvPr/>
        </p:nvCxnSpPr>
        <p:spPr>
          <a:xfrm rot="5400000">
            <a:off x="1492468" y="1993681"/>
            <a:ext cx="869202" cy="2182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97145" y="516072"/>
            <a:ext cx="3878088" cy="1152128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SELECT name "NAME" , </a:t>
            </a:r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name "MGR_NAME"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FROM emp2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START WITH pempno IS NULL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empno=pempno ;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216024" y="2537402"/>
            <a:ext cx="3203848" cy="418407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NAME                 MGR_NAME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-------------</a:t>
            </a:r>
            <a:endParaRPr lang="en-US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Kurt Russell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AL Pacino            Kurt Russell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Tommy Lee Jones      AL Pacino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Gene Hackman         AL Pacino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Woody Harrelson      AL Pacino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Kevin Bacon          Kurt Russell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Hugh Grant           Kevin Bacon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Harrison Ford        Hugh Grant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Keanu Reeves         Kevin Bacon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Clint Eastwood       Keanu Reeves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Val Kilmer           Kurt Russell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Chris O'Donnell      Val Kilmer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Jack Nicholson       Chris O'Donnell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Denzel Washington    Chris O'Donnell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Richard Gere         Chris O'Donnell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JohnTravolta         Chris O'Donnell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Tom Cruise           Chris O'Donnell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Kevin Costner        Chris O'Donnell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Sly Stallone         Chris O'Donnell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Robert De Niro       Chris O'Donnell</a:t>
            </a:r>
          </a:p>
          <a:p>
            <a:endParaRPr lang="en-US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3855203" y="2537402"/>
            <a:ext cx="4961730" cy="418407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EMPNO 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이름                                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PEMPNO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---------- ---------------------------------------- ----------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19900101    ○Kurt Russell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19960101        ○AL Pacino                         19900101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19950303            ○Gene Hackman                  19960101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19930331            ○Tommy Lee Jones               19960101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19970201            ○Woody Harrelson               19960101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19966102        ○Kevin Bacon                       19900101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19930402            ○Hugh Grant                    19966102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20000119                ○Harrison Ford             19930402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19960303            ○Keanu Reeves                  19966102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20000210                ○Clint Eastwood            19960303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19970112        ○Val Kilmer                        19900101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19960212            ○Chris O'Donnell               19970112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20000102                ○Denzel Washington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20000101                ○Jack Nicholson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20000305                ○JohnTravolta 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20000334                ○Kevin Costner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20000203                ○Richard Gere 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20006106                ○Robert De Niro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20000407                ○Sly Stallone 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20000308                ○Tom Cruise                19960212</a:t>
            </a:r>
          </a:p>
          <a:p>
            <a:endParaRPr lang="en-US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4384086" y="514936"/>
            <a:ext cx="3644298" cy="165618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  for a40</a:t>
            </a:r>
          </a:p>
          <a:p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e.empno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○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',LEVEL*4)||e.name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,pempno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e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BY  </a:t>
            </a:r>
            <a:r>
              <a:rPr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e.empno =  e.pempno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WITH e.empno = 19900101 </a:t>
            </a:r>
            <a:endParaRPr lang="en-US" altLang="ko-KR" sz="12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ORDER </a:t>
            </a:r>
            <a:r>
              <a:rPr lang="en-US" altLang="ko-KR" sz="12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SIBLINGS BY e.name ;</a:t>
            </a:r>
            <a:endParaRPr lang="ko-KR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7" name="꺾인 연결선 16"/>
          <p:cNvCxnSpPr>
            <a:stCxn id="15" idx="2"/>
            <a:endCxn id="13" idx="0"/>
          </p:cNvCxnSpPr>
          <p:nvPr/>
        </p:nvCxnSpPr>
        <p:spPr>
          <a:xfrm rot="16200000" flipH="1">
            <a:off x="6088010" y="2289344"/>
            <a:ext cx="366282" cy="1298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7504" y="260648"/>
            <a:ext cx="56166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5.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아래와 같이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 emp2 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테이블과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 dept2 </a:t>
            </a:r>
            <a:r>
              <a:rPr lang="ko-KR" altLang="ko-KR" sz="1600" b="1" smtClean="0">
                <a:solidFill>
                  <a:schemeClr val="tx1"/>
                </a:solidFill>
              </a:rPr>
              <a:t>테이블을 조회하여</a:t>
            </a:r>
            <a:endParaRPr lang="en-US" altLang="ko-KR" sz="1600" b="1" smtClean="0">
              <a:solidFill>
                <a:schemeClr val="tx1"/>
              </a:solidFill>
            </a:endParaRPr>
          </a:p>
          <a:p>
            <a:r>
              <a:rPr lang="ko-KR" altLang="ko-KR" sz="1600" b="1" smtClean="0">
                <a:solidFill>
                  <a:schemeClr val="tx1"/>
                </a:solidFill>
              </a:rPr>
              <a:t> </a:t>
            </a:r>
            <a:r>
              <a:rPr lang="ko-KR" altLang="ko-KR" sz="1600" b="1" dirty="0" err="1" smtClean="0">
                <a:solidFill>
                  <a:srgbClr val="FF0000"/>
                </a:solidFill>
              </a:rPr>
              <a:t>사번과</a:t>
            </a:r>
            <a:r>
              <a:rPr lang="ko-KR" altLang="ko-KR" sz="1600" b="1" dirty="0" smtClean="0">
                <a:solidFill>
                  <a:srgbClr val="FF0000"/>
                </a:solidFill>
              </a:rPr>
              <a:t> 사원명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-</a:t>
            </a:r>
            <a:r>
              <a:rPr lang="ko-KR" altLang="ko-KR" sz="1600" b="1" dirty="0" smtClean="0">
                <a:solidFill>
                  <a:srgbClr val="FF0000"/>
                </a:solidFill>
              </a:rPr>
              <a:t>부서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-</a:t>
            </a:r>
            <a:r>
              <a:rPr lang="ko-KR" altLang="ko-KR" sz="1600" b="1" dirty="0" smtClean="0">
                <a:solidFill>
                  <a:srgbClr val="FF0000"/>
                </a:solidFill>
              </a:rPr>
              <a:t>직급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,</a:t>
            </a:r>
            <a:r>
              <a:rPr lang="ko-KR" altLang="ko-KR" sz="1600" b="1" dirty="0" smtClean="0">
                <a:solidFill>
                  <a:srgbClr val="FF0000"/>
                </a:solidFill>
              </a:rPr>
              <a:t>부하직원 수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를 출력하세요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.</a:t>
            </a:r>
            <a:endParaRPr lang="ko-KR" altLang="ko-KR" sz="1600" dirty="0">
              <a:solidFill>
                <a:schemeClr val="tx1"/>
              </a:solidFill>
            </a:endParaRPr>
          </a:p>
        </p:txBody>
      </p:sp>
      <p:pic>
        <p:nvPicPr>
          <p:cNvPr id="13" name="그림 12" descr="12장_p9_그림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7280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33</a:t>
            </a:fld>
            <a:endParaRPr lang="ko-KR" altLang="en-US"/>
          </a:p>
        </p:txBody>
      </p:sp>
      <p:cxnSp>
        <p:nvCxnSpPr>
          <p:cNvPr id="5" name="꺾인 연결선 4"/>
          <p:cNvCxnSpPr>
            <a:stCxn id="6" idx="2"/>
            <a:endCxn id="9" idx="0"/>
          </p:cNvCxnSpPr>
          <p:nvPr/>
        </p:nvCxnSpPr>
        <p:spPr>
          <a:xfrm rot="5400000">
            <a:off x="4472233" y="2129791"/>
            <a:ext cx="270185" cy="2763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331640" y="260648"/>
            <a:ext cx="6827684" cy="1872208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부서명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" FOR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a70</a:t>
            </a:r>
          </a:p>
          <a:p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empno , name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d.dname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 /'||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NVL(a.position,'Worker')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부서명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",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(SELECT COUNT(*)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FROM emp2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START WITH empno = a.empno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empno = pempno) -1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부하직원수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emp2 a ,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(SELECT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dname ,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dcode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FROM dept2 ) d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WHERE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a.deptno = d.dcode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ORDER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BY 3 DESC ;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779012" y="2403041"/>
            <a:ext cx="7380312" cy="418407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부서명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직급                                                       부하직원수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---------- ---------------------------------------------------------------------- ----------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19900101 Kurt Russell /President /Boss                                                  19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19970112 Val Kilmer /Business Department /Department head                                9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19960212 Chris O'Donnell /Business Planning Team /Section head                           8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19966102 Kevin Bacon /Engineering division /Department head                              4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19960101 AL Pacino /Management Support Team /Department head                             3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19960303 Keanu Reeves /S/W Support Team /Deputy Section chief                            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19930402 Hugh Grant /H/W Support Team /Section head                                      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20000119 Harrison Ford /H/W Support Team /Worker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20000210 Clint Eastwood /S/W Support Team /Worker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20000334 Kevin Costner /Sales4 Team /Worker     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19930331 Tommy Lee Jones /Financial Management Team /Deputy department head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19970201 Woody Harrelson /Management Support Team /Section head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20000101 Jack Nicholson /Sales1 Team /Worker    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19950303 Gene Hackman /General affairs /Section head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20000102 Denzel Washington /Sales2 Team /Worker 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20006106 Robert De Niro /Sales2 Team /Worker    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20000407 Sly Stallone /Sales3 Team /Worker      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20000203 Richard Gere /Sales3 Team /Worker      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20000308 Tom Cruise /Sales4 Team /Worker                                                 0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20000305 JohnTravolta /Sales1 Team /Worker                                               0</a:t>
            </a:r>
          </a:p>
          <a:p>
            <a:endParaRPr lang="en-US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55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496" y="260648"/>
            <a:ext cx="66247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6. 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아래 예시화면과 같이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"Kevin Bacon" </a:t>
            </a:r>
            <a:r>
              <a:rPr lang="ko-KR" altLang="ko-KR" sz="1600" b="1" dirty="0" smtClean="0">
                <a:solidFill>
                  <a:srgbClr val="FF0000"/>
                </a:solidFill>
              </a:rPr>
              <a:t>직원의 부하 직원들의 명단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을 출력하되 전체 경로까지 함께 나오도록 출력하세요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.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12장_p9_그림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977575"/>
            <a:ext cx="8280920" cy="158417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796136" y="1191459"/>
            <a:ext cx="252028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3725070" y="2626326"/>
            <a:ext cx="4961730" cy="418407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EMPNO 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이름                                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PEMPNO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---------- ---------------------------------------- ----------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19900101    ○Kurt Russell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19960101        ○AL Pacino                         19900101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19950303            ○Gene Hackman                  19960101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19930331            ○Tommy Lee Jones               19960101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19970201            ○Woody Harrelson               19960101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19966102        ○Kevin Bacon                       19900101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19930402            ○Hugh Grant                    19966102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20000119                ○Harrison Ford             19930402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19960303            ○Keanu Reeves                  19966102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20000210                ○Clint Eastwood            19960303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19970112        ○Val Kilmer                        19900101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19960212            ○Chris O'Donnell               19970112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20000102                ○Denzel Washington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20000101                ○Jack Nicholson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20000305                ○JohnTravolta 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20000334                ○Kevin Costner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20000203                ○Richard Gere 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20006106                ○Robert De Niro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20000407                ○Sly Stallone              19960212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20000308                ○Tom Cruise                19960212</a:t>
            </a:r>
          </a:p>
          <a:p>
            <a:endParaRPr lang="en-US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20 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35496" y="2852936"/>
            <a:ext cx="3312368" cy="165618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  for a40</a:t>
            </a:r>
          </a:p>
          <a:p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e.empno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○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',LEVEL*4)||e.name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</a:p>
          <a:p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,pempno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emp2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e</a:t>
            </a: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BY  </a:t>
            </a:r>
            <a:r>
              <a:rPr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  e.empno =  e.pempno</a:t>
            </a:r>
            <a:endParaRPr lang="ko-KR" altLang="ko-KR" sz="12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WITH e.empno = 19900101 </a:t>
            </a:r>
            <a:endParaRPr lang="en-US" altLang="ko-KR" sz="12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ORDER </a:t>
            </a:r>
            <a:r>
              <a:rPr lang="en-US" altLang="ko-KR" sz="12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SIBLINGS BY e.name ;</a:t>
            </a:r>
            <a:endParaRPr lang="ko-KR" altLang="ko-KR" sz="12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9" name="꺾인 연결선 8"/>
          <p:cNvCxnSpPr>
            <a:stCxn id="8" idx="2"/>
            <a:endCxn id="7" idx="1"/>
          </p:cNvCxnSpPr>
          <p:nvPr/>
        </p:nvCxnSpPr>
        <p:spPr>
          <a:xfrm rot="16200000" flipH="1">
            <a:off x="2603754" y="3597046"/>
            <a:ext cx="209243" cy="20333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35</a:t>
            </a:fld>
            <a:endParaRPr lang="ko-KR" altLang="en-US"/>
          </a:p>
        </p:txBody>
      </p:sp>
      <p:cxnSp>
        <p:nvCxnSpPr>
          <p:cNvPr id="5" name="꺾인 연결선 4"/>
          <p:cNvCxnSpPr>
            <a:stCxn id="6" idx="2"/>
            <a:endCxn id="9" idx="0"/>
          </p:cNvCxnSpPr>
          <p:nvPr/>
        </p:nvCxnSpPr>
        <p:spPr>
          <a:xfrm rot="5400000">
            <a:off x="4445732" y="2564904"/>
            <a:ext cx="720080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809328" y="692696"/>
            <a:ext cx="7992888" cy="1512168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부서명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" FOR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a60</a:t>
            </a:r>
            <a:endParaRPr lang="en-US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COL "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PATH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"    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FOR 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a45</a:t>
            </a:r>
          </a:p>
          <a:p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SELECT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LPAD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('</a:t>
            </a:r>
            <a:r>
              <a:rPr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▶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',LEVEL*4)||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e.name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||'*'||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d.dname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||'*'||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NVL(e.position,'Worker') "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부서명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"</a:t>
            </a: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,SYS_CONNECT_BY_PATH(e.name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,'-')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"PATH"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emp2 e, (SELECT </a:t>
            </a:r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dname,dcode,pdept  FROM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dept2) d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WHERE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e.deptno = d.dcode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CONNECT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BY   </a:t>
            </a:r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e.empno =  e.pempno 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</a:rPr>
              <a:t>START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WITH e.empno = 19966102 ;</a:t>
            </a:r>
            <a:endParaRPr lang="ko-KR" altLang="ko-KR" sz="110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899592" y="2924944"/>
            <a:ext cx="7812360" cy="174603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부서명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100">
                <a:latin typeface="굴림체" panose="020B0609000101010101" pitchFamily="49" charset="-127"/>
                <a:ea typeface="굴림체" panose="020B0609000101010101" pitchFamily="49" charset="-127"/>
              </a:rPr>
              <a:t>직급                                             </a:t>
            </a:r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PATH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------------------------------------------------------------ ---------------------------------------------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 ▶Kevin Bacon*Engineering division*Department head        -Kevin Bacon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     ▶Hugh Grant*H/W Support Team*Section head            -Kevin Bacon-Hugh Grant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         ▶Harrison Ford*H/W Support Team*Worker           -Kevin Bacon-Hugh Grant-Harrison Ford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     ▶Keanu Reeves*S/W Support Team*Deputy Section chief  -Kevin Bacon-Keanu Reeves</a:t>
            </a:r>
          </a:p>
          <a:p>
            <a:r>
              <a:rPr lang="en-US" altLang="ko-KR" sz="1100">
                <a:latin typeface="굴림체" panose="020B0609000101010101" pitchFamily="49" charset="-127"/>
                <a:ea typeface="굴림체" panose="020B0609000101010101" pitchFamily="49" charset="-127"/>
              </a:rPr>
              <a:t>           ▶Clint Eastwood*S/W Support Team*Worker          -Kevin Bacon-Keanu Reeves-Clint Eastwood</a:t>
            </a:r>
          </a:p>
        </p:txBody>
      </p:sp>
    </p:spTree>
    <p:extLst>
      <p:ext uri="{BB962C8B-B14F-4D97-AF65-F5344CB8AC3E}">
        <p14:creationId xmlns:p14="http://schemas.microsoft.com/office/powerpoint/2010/main" val="2132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2771800" y="2564904"/>
            <a:ext cx="3644298" cy="86409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4000" smtClean="0">
                <a:latin typeface="굴림체" panose="020B0609000101010101" pitchFamily="49" charset="-127"/>
                <a:ea typeface="굴림체" panose="020B0609000101010101" pitchFamily="49" charset="-127"/>
              </a:rPr>
              <a:t>수고했습니다</a:t>
            </a:r>
            <a:r>
              <a:rPr lang="en-US" altLang="ko-KR" sz="400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40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15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"/>
          <p:cNvSpPr>
            <a:spLocks noChangeArrowheads="1"/>
          </p:cNvSpPr>
          <p:nvPr/>
        </p:nvSpPr>
        <p:spPr bwMode="auto">
          <a:xfrm>
            <a:off x="124206" y="2805066"/>
            <a:ext cx="2639044" cy="163053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col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사원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no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for a15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col prior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for a9</a:t>
            </a:r>
          </a:p>
          <a:p>
            <a:pPr fontAlgn="base"/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select LEVEL,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이름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'||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 4*LEVEL)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사원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no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사원</a:t>
            </a:r>
            <a:endParaRPr lang="en-US" altLang="ko-KR" sz="90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start with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</a:p>
        </p:txBody>
      </p:sp>
      <p:sp>
        <p:nvSpPr>
          <p:cNvPr id="43" name="AutoShape 1"/>
          <p:cNvSpPr>
            <a:spLocks noChangeArrowheads="1"/>
          </p:cNvSpPr>
          <p:nvPr/>
        </p:nvSpPr>
        <p:spPr bwMode="auto">
          <a:xfrm>
            <a:off x="5666244" y="2134424"/>
            <a:ext cx="2659000" cy="88016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select LEVEL,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  ,LPAD('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⊙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', 4*LEVEL) ||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 사원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no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  ,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from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사원</a:t>
            </a:r>
            <a:endParaRPr lang="en-US" altLang="ko-KR" sz="90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start with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connect by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;</a:t>
            </a:r>
          </a:p>
        </p:txBody>
      </p:sp>
      <p:sp>
        <p:nvSpPr>
          <p:cNvPr id="44" name="AutoShape 1"/>
          <p:cNvSpPr>
            <a:spLocks noChangeArrowheads="1"/>
          </p:cNvSpPr>
          <p:nvPr/>
        </p:nvSpPr>
        <p:spPr bwMode="auto">
          <a:xfrm>
            <a:off x="4764959" y="4342657"/>
            <a:ext cx="4015937" cy="126293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LEVEL PRIOR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 이름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 사원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NO           PRIOR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 상관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----- --------- ------ ---------- --------------- ---------- ----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1           D                    ⊙4                        3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2 D         C               4        ⊙3               3    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3 C         A               3            ⊙1           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1           E                    ⊙5                        3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2 E         C               5        ⊙3               3    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3 C         A               3            ⊙1           1</a:t>
            </a:r>
          </a:p>
        </p:txBody>
      </p:sp>
      <p:cxnSp>
        <p:nvCxnSpPr>
          <p:cNvPr id="45" name="꺾인 연결선 44"/>
          <p:cNvCxnSpPr>
            <a:stCxn id="43" idx="2"/>
            <a:endCxn id="44" idx="0"/>
          </p:cNvCxnSpPr>
          <p:nvPr/>
        </p:nvCxnSpPr>
        <p:spPr>
          <a:xfrm rot="5400000">
            <a:off x="6220304" y="3567217"/>
            <a:ext cx="1328064" cy="2228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124206" y="4705629"/>
            <a:ext cx="3939427" cy="1038506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LEVEL PRIOR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이름 이름   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 사원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NO           PRIOR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 상관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----- --------- ------ ---------- --------------- ---------- ----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1           A                   ⊙1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2 A         B               1       ⊙2                     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2 A         C               1       ⊙3                     1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3 C         D               3           ⊙4            1    3</a:t>
            </a:r>
          </a:p>
          <a:p>
            <a:pPr fontAlgn="base"/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   3 C         E               3           ⊙5            1    3</a:t>
            </a:r>
          </a:p>
        </p:txBody>
      </p:sp>
      <p:cxnSp>
        <p:nvCxnSpPr>
          <p:cNvPr id="53" name="꺾인 연결선 52"/>
          <p:cNvCxnSpPr>
            <a:stCxn id="42" idx="2"/>
            <a:endCxn id="52" idx="0"/>
          </p:cNvCxnSpPr>
          <p:nvPr/>
        </p:nvCxnSpPr>
        <p:spPr>
          <a:xfrm rot="16200000" flipH="1">
            <a:off x="1633812" y="4245519"/>
            <a:ext cx="270026" cy="6501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"/>
          <p:cNvSpPr>
            <a:spLocks noChangeArrowheads="1"/>
          </p:cNvSpPr>
          <p:nvPr/>
        </p:nvSpPr>
        <p:spPr bwMode="auto">
          <a:xfrm>
            <a:off x="2763250" y="2863999"/>
            <a:ext cx="1530398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  <p:sp>
        <p:nvSpPr>
          <p:cNvPr id="30" name="타원 29"/>
          <p:cNvSpPr/>
          <p:nvPr/>
        </p:nvSpPr>
        <p:spPr>
          <a:xfrm>
            <a:off x="3174774" y="311968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339647" y="3304538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511186" y="367425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339647" y="348939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511186" y="385911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35" name="꺾인 연결선 34"/>
          <p:cNvCxnSpPr>
            <a:stCxn id="30" idx="4"/>
            <a:endCxn id="31" idx="2"/>
          </p:cNvCxnSpPr>
          <p:nvPr/>
        </p:nvCxnSpPr>
        <p:spPr>
          <a:xfrm rot="16200000" flipH="1">
            <a:off x="3252241" y="3300009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30" idx="4"/>
            <a:endCxn id="33" idx="2"/>
          </p:cNvCxnSpPr>
          <p:nvPr/>
        </p:nvCxnSpPr>
        <p:spPr>
          <a:xfrm rot="16200000" flipH="1">
            <a:off x="3159813" y="3392438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33" idx="4"/>
            <a:endCxn id="34" idx="2"/>
          </p:cNvCxnSpPr>
          <p:nvPr/>
        </p:nvCxnSpPr>
        <p:spPr>
          <a:xfrm rot="16200000" flipH="1">
            <a:off x="3328019" y="3758821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stCxn id="33" idx="4"/>
            <a:endCxn id="32" idx="2"/>
          </p:cNvCxnSpPr>
          <p:nvPr/>
        </p:nvCxnSpPr>
        <p:spPr>
          <a:xfrm rot="16200000" flipH="1">
            <a:off x="3420447" y="3666392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타원 38"/>
          <p:cNvSpPr/>
          <p:nvPr/>
        </p:nvSpPr>
        <p:spPr>
          <a:xfrm>
            <a:off x="3891150" y="3119680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3891150" y="3304538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3891150" y="3489396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891150" y="385911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891150" y="367425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50" name="직선 화살표 연결선 49"/>
          <p:cNvCxnSpPr>
            <a:stCxn id="33" idx="6"/>
            <a:endCxn id="47" idx="2"/>
          </p:cNvCxnSpPr>
          <p:nvPr/>
        </p:nvCxnSpPr>
        <p:spPr>
          <a:xfrm>
            <a:off x="3523731" y="3572274"/>
            <a:ext cx="367420" cy="18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33" idx="6"/>
            <a:endCxn id="46" idx="2"/>
          </p:cNvCxnSpPr>
          <p:nvPr/>
        </p:nvCxnSpPr>
        <p:spPr>
          <a:xfrm>
            <a:off x="3523731" y="3572273"/>
            <a:ext cx="367420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1"/>
          <p:cNvSpPr>
            <a:spLocks noChangeArrowheads="1"/>
          </p:cNvSpPr>
          <p:nvPr/>
        </p:nvSpPr>
        <p:spPr bwMode="auto">
          <a:xfrm>
            <a:off x="7108895" y="3070779"/>
            <a:ext cx="1530398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= </a:t>
            </a:r>
            <a:r>
              <a:rPr lang="en-US" altLang="ko-KR" sz="9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prior 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  <p:sp>
        <p:nvSpPr>
          <p:cNvPr id="55" name="타원 54"/>
          <p:cNvSpPr/>
          <p:nvPr/>
        </p:nvSpPr>
        <p:spPr>
          <a:xfrm>
            <a:off x="7424785" y="336803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7589658" y="355289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7761197" y="392260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7589658" y="373775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7761197" y="4107467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60" name="꺾인 연결선 59"/>
          <p:cNvCxnSpPr>
            <a:stCxn id="55" idx="4"/>
            <a:endCxn id="56" idx="2"/>
          </p:cNvCxnSpPr>
          <p:nvPr/>
        </p:nvCxnSpPr>
        <p:spPr>
          <a:xfrm rot="16200000" flipH="1">
            <a:off x="7502251" y="3548365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꺾인 연결선 60"/>
          <p:cNvCxnSpPr>
            <a:stCxn id="55" idx="4"/>
            <a:endCxn id="58" idx="2"/>
          </p:cNvCxnSpPr>
          <p:nvPr/>
        </p:nvCxnSpPr>
        <p:spPr>
          <a:xfrm rot="16200000" flipH="1">
            <a:off x="7409824" y="3640794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꺾인 연결선 61"/>
          <p:cNvCxnSpPr>
            <a:stCxn id="58" idx="4"/>
            <a:endCxn id="59" idx="2"/>
          </p:cNvCxnSpPr>
          <p:nvPr/>
        </p:nvCxnSpPr>
        <p:spPr>
          <a:xfrm rot="16200000" flipH="1">
            <a:off x="7578030" y="4007177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62"/>
          <p:cNvCxnSpPr>
            <a:stCxn id="58" idx="4"/>
            <a:endCxn id="57" idx="2"/>
          </p:cNvCxnSpPr>
          <p:nvPr/>
        </p:nvCxnSpPr>
        <p:spPr>
          <a:xfrm rot="16200000" flipH="1">
            <a:off x="7670458" y="3914748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타원 63"/>
          <p:cNvSpPr/>
          <p:nvPr/>
        </p:nvSpPr>
        <p:spPr>
          <a:xfrm>
            <a:off x="8141161" y="3368036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8141161" y="355289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8141161" y="373775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8141161" y="4107467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141161" y="3922609"/>
            <a:ext cx="184083" cy="16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69" name="직선 화살표 연결선 68"/>
          <p:cNvCxnSpPr>
            <a:stCxn id="67" idx="2"/>
            <a:endCxn id="58" idx="6"/>
          </p:cNvCxnSpPr>
          <p:nvPr/>
        </p:nvCxnSpPr>
        <p:spPr>
          <a:xfrm flipH="1" flipV="1">
            <a:off x="7773741" y="3820629"/>
            <a:ext cx="367420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66" idx="2"/>
            <a:endCxn id="55" idx="6"/>
          </p:cNvCxnSpPr>
          <p:nvPr/>
        </p:nvCxnSpPr>
        <p:spPr>
          <a:xfrm flipH="1" flipV="1">
            <a:off x="7608868" y="3450913"/>
            <a:ext cx="532293" cy="3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68" idx="2"/>
            <a:endCxn id="58" idx="6"/>
          </p:cNvCxnSpPr>
          <p:nvPr/>
        </p:nvCxnSpPr>
        <p:spPr>
          <a:xfrm flipH="1" flipV="1">
            <a:off x="7773741" y="3820629"/>
            <a:ext cx="367420" cy="18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제목 1"/>
          <p:cNvSpPr txBox="1">
            <a:spLocks/>
          </p:cNvSpPr>
          <p:nvPr/>
        </p:nvSpPr>
        <p:spPr>
          <a:xfrm>
            <a:off x="445664" y="1050414"/>
            <a:ext cx="1860189" cy="1903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3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/>
              <a:t>계층쿼리</a:t>
            </a:r>
            <a:r>
              <a:rPr lang="en-US" altLang="ko-KR" sz="3300"/>
              <a:t>(</a:t>
            </a:r>
            <a:r>
              <a:rPr lang="ko-KR" altLang="en-US" sz="3300"/>
              <a:t>요약</a:t>
            </a:r>
            <a:r>
              <a:rPr lang="en-US" altLang="ko-KR" sz="3300"/>
              <a:t>3)</a:t>
            </a:r>
            <a:endParaRPr lang="ko-KR" altLang="en-US" sz="3300"/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/>
          </p:nvPr>
        </p:nvGraphicFramePr>
        <p:xfrm>
          <a:off x="388769" y="1345909"/>
          <a:ext cx="1691715" cy="122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89">
                  <a:extLst>
                    <a:ext uri="{9D8B030D-6E8A-4147-A177-3AD203B41FA5}">
                      <a16:colId xmlns:a16="http://schemas.microsoft.com/office/drawing/2014/main" val="322531240"/>
                    </a:ext>
                  </a:extLst>
                </a:gridCol>
                <a:gridCol w="515999">
                  <a:extLst>
                    <a:ext uri="{9D8B030D-6E8A-4147-A177-3AD203B41FA5}">
                      <a16:colId xmlns:a16="http://schemas.microsoft.com/office/drawing/2014/main" val="579145417"/>
                    </a:ext>
                  </a:extLst>
                </a:gridCol>
                <a:gridCol w="585727">
                  <a:extLst>
                    <a:ext uri="{9D8B030D-6E8A-4147-A177-3AD203B41FA5}">
                      <a16:colId xmlns:a16="http://schemas.microsoft.com/office/drawing/2014/main" val="1644288366"/>
                    </a:ext>
                  </a:extLst>
                </a:gridCol>
              </a:tblGrid>
              <a:tr h="160020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사원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25762"/>
                  </a:ext>
                </a:extLst>
              </a:tr>
              <a:tr h="2170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u="sng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사번</a:t>
                      </a:r>
                      <a:r>
                        <a:rPr lang="en-US" altLang="ko-KR" sz="1100" b="1" u="sng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(pk)</a:t>
                      </a:r>
                      <a:endParaRPr lang="ko-KR" altLang="en-US" sz="1100" b="1" u="sng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u="none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이름</a:t>
                      </a:r>
                      <a:endParaRPr lang="ko-KR" altLang="en-US" sz="1100" b="0" u="none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상관</a:t>
                      </a:r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(fk)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79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A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-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02303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2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B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8591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C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6384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4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D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432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5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E</a:t>
                      </a:r>
                      <a:endParaRPr lang="ko-KR" altLang="en-US" sz="1100" b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smtClean="0"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3</a:t>
                      </a:r>
                      <a:endParaRPr lang="ko-KR" altLang="en-US" sz="1100" b="0"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390224"/>
                  </a:ext>
                </a:extLst>
              </a:tr>
            </a:tbl>
          </a:graphicData>
        </a:graphic>
      </p:graphicFrame>
      <p:sp>
        <p:nvSpPr>
          <p:cNvPr id="90" name="타원 89"/>
          <p:cNvSpPr/>
          <p:nvPr/>
        </p:nvSpPr>
        <p:spPr>
          <a:xfrm>
            <a:off x="3100814" y="1306188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3265688" y="149104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2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3437226" y="186076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4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3265688" y="1675903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3437226" y="204561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5</a:t>
            </a:r>
            <a:endParaRPr lang="ko-KR" altLang="en-US" sz="900">
              <a:solidFill>
                <a:schemeClr val="tx1"/>
              </a:solidFill>
            </a:endParaRPr>
          </a:p>
        </p:txBody>
      </p:sp>
      <p:cxnSp>
        <p:nvCxnSpPr>
          <p:cNvPr id="95" name="꺾인 연결선 94"/>
          <p:cNvCxnSpPr>
            <a:stCxn id="90" idx="4"/>
            <a:endCxn id="91" idx="2"/>
          </p:cNvCxnSpPr>
          <p:nvPr/>
        </p:nvCxnSpPr>
        <p:spPr>
          <a:xfrm rot="16200000" flipH="1">
            <a:off x="3178281" y="1486517"/>
            <a:ext cx="101981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꺾인 연결선 95"/>
          <p:cNvCxnSpPr>
            <a:stCxn id="90" idx="4"/>
            <a:endCxn id="93" idx="2"/>
          </p:cNvCxnSpPr>
          <p:nvPr/>
        </p:nvCxnSpPr>
        <p:spPr>
          <a:xfrm rot="16200000" flipH="1">
            <a:off x="3085853" y="1578945"/>
            <a:ext cx="286838" cy="728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꺾인 연결선 96"/>
          <p:cNvCxnSpPr>
            <a:stCxn id="93" idx="4"/>
            <a:endCxn id="94" idx="2"/>
          </p:cNvCxnSpPr>
          <p:nvPr/>
        </p:nvCxnSpPr>
        <p:spPr>
          <a:xfrm rot="16200000" flipH="1">
            <a:off x="3254059" y="1945328"/>
            <a:ext cx="286838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>
            <a:stCxn id="93" idx="4"/>
            <a:endCxn id="92" idx="2"/>
          </p:cNvCxnSpPr>
          <p:nvPr/>
        </p:nvCxnSpPr>
        <p:spPr>
          <a:xfrm rot="16200000" flipH="1">
            <a:off x="3346487" y="1852900"/>
            <a:ext cx="101981" cy="7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3817190" y="1306188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3817190" y="149104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1" name="타원 100"/>
          <p:cNvSpPr/>
          <p:nvPr/>
        </p:nvSpPr>
        <p:spPr>
          <a:xfrm>
            <a:off x="3817190" y="1675903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1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3817190" y="204561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3" name="타원 102"/>
          <p:cNvSpPr/>
          <p:nvPr/>
        </p:nvSpPr>
        <p:spPr>
          <a:xfrm>
            <a:off x="3817190" y="186076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3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4" name="AutoShape 1"/>
          <p:cNvSpPr>
            <a:spLocks noChangeArrowheads="1"/>
          </p:cNvSpPr>
          <p:nvPr/>
        </p:nvSpPr>
        <p:spPr bwMode="auto">
          <a:xfrm>
            <a:off x="2979307" y="1053919"/>
            <a:ext cx="1278023" cy="256726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사번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(pk)1: N</a:t>
            </a:r>
            <a:r>
              <a:rPr lang="ko-KR" altLang="en-US" sz="900">
                <a:latin typeface="굴림체" panose="020B0609000101010101" pitchFamily="49" charset="-127"/>
                <a:ea typeface="굴림체" panose="020B0609000101010101" pitchFamily="49" charset="-127"/>
              </a:rPr>
              <a:t>상관</a:t>
            </a:r>
            <a:r>
              <a:rPr lang="en-US" altLang="ko-KR" sz="900">
                <a:latin typeface="굴림체" panose="020B0609000101010101" pitchFamily="49" charset="-127"/>
                <a:ea typeface="굴림체" panose="020B0609000101010101" pitchFamily="49" charset="-127"/>
              </a:rPr>
              <a:t>(fk)</a:t>
            </a:r>
          </a:p>
        </p:txBody>
      </p:sp>
      <p:sp>
        <p:nvSpPr>
          <p:cNvPr id="72" name="타원 71"/>
          <p:cNvSpPr/>
          <p:nvPr/>
        </p:nvSpPr>
        <p:spPr>
          <a:xfrm>
            <a:off x="2778089" y="1306184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A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2778089" y="1491042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B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2778089" y="167590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C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2778089" y="2045615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E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2778089" y="1860757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D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2875749" y="3120578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A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2875749" y="3305436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B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2875749" y="3490294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C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2875749" y="3860009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E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2875749" y="3675151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D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2" name="타원 81"/>
          <p:cNvSpPr/>
          <p:nvPr/>
        </p:nvSpPr>
        <p:spPr>
          <a:xfrm>
            <a:off x="7196229" y="3356992"/>
            <a:ext cx="184083" cy="16575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A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7196229" y="3541850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B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7196229" y="3726708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C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7196229" y="4096423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E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7196229" y="3911565"/>
            <a:ext cx="184083" cy="165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D</a:t>
            </a:r>
            <a:endParaRPr lang="ko-KR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13897" y="2081931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계층쿼리 </a:t>
            </a:r>
            <a:r>
              <a:rPr lang="ko-KR" altLang="en-US" b="1" dirty="0" smtClean="0">
                <a:solidFill>
                  <a:schemeClr val="tx1"/>
                </a:solidFill>
              </a:rPr>
              <a:t>사용 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243736" y="260648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계층쿼리 </a:t>
            </a:r>
            <a:r>
              <a:rPr lang="ko-KR" altLang="en-US" b="1" dirty="0" smtClean="0">
                <a:solidFill>
                  <a:schemeClr val="tx1"/>
                </a:solidFill>
              </a:rPr>
              <a:t>사용 후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476196" y="2426884"/>
            <a:ext cx="2808312" cy="28803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ename, empno, mgr from emp;</a:t>
            </a:r>
          </a:p>
        </p:txBody>
      </p:sp>
      <p:cxnSp>
        <p:nvCxnSpPr>
          <p:cNvPr id="8" name="꺾인 연결선 7"/>
          <p:cNvCxnSpPr>
            <a:stCxn id="7" idx="2"/>
            <a:endCxn id="41" idx="0"/>
          </p:cNvCxnSpPr>
          <p:nvPr/>
        </p:nvCxnSpPr>
        <p:spPr>
          <a:xfrm rot="16200000" flipH="1">
            <a:off x="1850914" y="2744354"/>
            <a:ext cx="252369" cy="1934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"/>
          <p:cNvSpPr>
            <a:spLocks noChangeArrowheads="1"/>
          </p:cNvSpPr>
          <p:nvPr/>
        </p:nvSpPr>
        <p:spPr bwMode="auto">
          <a:xfrm>
            <a:off x="3661364" y="631009"/>
            <a:ext cx="4824536" cy="159493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ename,LPAD(' ',(LEVEL-1)*4)||'*'||empno </a:t>
            </a:r>
            <a:r>
              <a:rPr kumimoji="1"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사번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pk, mgr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endParaRPr kumimoji="1" lang="ko-KR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empno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mgr;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cxnSp>
        <p:nvCxnSpPr>
          <p:cNvPr id="19" name="꺾인 연결선 18"/>
          <p:cNvCxnSpPr>
            <a:stCxn id="18" idx="2"/>
            <a:endCxn id="20" idx="0"/>
          </p:cNvCxnSpPr>
          <p:nvPr/>
        </p:nvCxnSpPr>
        <p:spPr>
          <a:xfrm rot="5400000">
            <a:off x="5288016" y="2181668"/>
            <a:ext cx="741336" cy="829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1"/>
          <p:cNvSpPr>
            <a:spLocks noChangeArrowheads="1"/>
          </p:cNvSpPr>
          <p:nvPr/>
        </p:nvSpPr>
        <p:spPr bwMode="auto">
          <a:xfrm>
            <a:off x="3760908" y="2967284"/>
            <a:ext cx="2965655" cy="357162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</a:t>
            </a:r>
            <a:r>
              <a:rPr kumimoji="1"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사번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PK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 --------------------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*7566             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 *7788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7566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         *7876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7788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7902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7566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         *7369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7902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*7698             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 *7499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7698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7521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7698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7654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7698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7844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7698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 *7900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7698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*7782             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7934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7782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  <p:sp>
        <p:nvSpPr>
          <p:cNvPr id="41" name="AutoShape 1"/>
          <p:cNvSpPr>
            <a:spLocks noChangeArrowheads="1"/>
          </p:cNvSpPr>
          <p:nvPr/>
        </p:nvSpPr>
        <p:spPr bwMode="auto">
          <a:xfrm>
            <a:off x="899592" y="2967285"/>
            <a:ext cx="2348503" cy="357162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EMPNO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7369  7902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7499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7521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7566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7654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7698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7782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7788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7844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7876  7788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7900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7902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7934  7782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  <p:sp>
        <p:nvSpPr>
          <p:cNvPr id="22" name="AutoShape 1"/>
          <p:cNvSpPr>
            <a:spLocks noChangeArrowheads="1"/>
          </p:cNvSpPr>
          <p:nvPr/>
        </p:nvSpPr>
        <p:spPr bwMode="auto">
          <a:xfrm>
            <a:off x="713897" y="621663"/>
            <a:ext cx="1944216" cy="118450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for  a6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</a:t>
            </a:r>
            <a:r>
              <a:rPr kumimoji="1" lang="ko-KR" altLang="en-US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사번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pk</a:t>
            </a:r>
            <a:r>
              <a:rPr kumimoji="1"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 a20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    for 9999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mgr      for 9999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255137" y="165477"/>
            <a:ext cx="1860189" cy="1903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3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/>
              <a:t>계층쿼리</a:t>
            </a:r>
            <a:r>
              <a:rPr lang="en-US" altLang="ko-KR" sz="3300"/>
              <a:t>(</a:t>
            </a:r>
            <a:r>
              <a:rPr lang="ko-KR" altLang="en-US" sz="3300" smtClean="0"/>
              <a:t>요약</a:t>
            </a:r>
            <a:r>
              <a:rPr lang="en-US" altLang="ko-KR" sz="3300" smtClean="0"/>
              <a:t>4)</a:t>
            </a:r>
            <a:endParaRPr lang="ko-KR" altLang="en-US"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188640"/>
            <a:ext cx="32403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1. </a:t>
            </a:r>
            <a:r>
              <a:rPr lang="ko-KR" altLang="ko-KR" b="1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b="1" dirty="0" smtClean="0">
                <a:solidFill>
                  <a:schemeClr val="tx1"/>
                </a:solidFill>
              </a:rPr>
              <a:t> 쿼리의 문법 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87951" y="911142"/>
            <a:ext cx="3096344" cy="187073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for a25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LPAD(ename,LEVEL*4,'*') "ENAME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, empno, mgr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empno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mgr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;</a:t>
            </a:r>
            <a:endParaRPr kumimoji="1" lang="ko-KR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cxnSp>
        <p:nvCxnSpPr>
          <p:cNvPr id="7" name="꺾인 연결선 6"/>
          <p:cNvCxnSpPr>
            <a:stCxn id="6" idx="2"/>
            <a:endCxn id="20" idx="0"/>
          </p:cNvCxnSpPr>
          <p:nvPr/>
        </p:nvCxnSpPr>
        <p:spPr>
          <a:xfrm rot="16200000" flipH="1">
            <a:off x="1595523" y="2922472"/>
            <a:ext cx="344769" cy="635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4900285" y="5079669"/>
            <a:ext cx="639372" cy="194588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맑은 고딕" pitchFamily="50" charset="-127"/>
                <a:cs typeface="굴림" pitchFamily="50" charset="-127"/>
              </a:rPr>
              <a:t>mgr</a:t>
            </a:r>
            <a:endParaRPr kumimoji="1" lang="ko-KR" altLang="ko-KR" sz="120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6573240" y="5162176"/>
            <a:ext cx="703309" cy="23545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맑은 고딕" pitchFamily="50" charset="-127"/>
                <a:cs typeface="굴림" pitchFamily="50" charset="-127"/>
              </a:rPr>
              <a:t>empno</a:t>
            </a:r>
            <a:endParaRPr kumimoji="1" lang="ko-KR" altLang="ko-KR" sz="120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4900285" y="5275048"/>
            <a:ext cx="639372" cy="194588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ko-KR" sz="120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cxnSp>
        <p:nvCxnSpPr>
          <p:cNvPr id="8" name="직선 화살표 연결선 7"/>
          <p:cNvCxnSpPr>
            <a:stCxn id="13" idx="1"/>
            <a:endCxn id="12" idx="3"/>
          </p:cNvCxnSpPr>
          <p:nvPr/>
        </p:nvCxnSpPr>
        <p:spPr>
          <a:xfrm flipH="1" flipV="1">
            <a:off x="5539657" y="5176963"/>
            <a:ext cx="1033583" cy="10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3" idx="1"/>
            <a:endCxn id="14" idx="3"/>
          </p:cNvCxnSpPr>
          <p:nvPr/>
        </p:nvCxnSpPr>
        <p:spPr>
          <a:xfrm flipH="1">
            <a:off x="5539657" y="5279902"/>
            <a:ext cx="1033583" cy="9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"/>
          <p:cNvSpPr>
            <a:spLocks noChangeArrowheads="1"/>
          </p:cNvSpPr>
          <p:nvPr/>
        </p:nvSpPr>
        <p:spPr bwMode="auto">
          <a:xfrm>
            <a:off x="5134107" y="5045494"/>
            <a:ext cx="1854410" cy="445970"/>
          </a:xfrm>
          <a:prstGeom prst="roundRect">
            <a:avLst>
              <a:gd name="adj" fmla="val 2705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top down&lt;-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N : 1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자</a:t>
            </a:r>
            <a:r>
              <a:rPr kumimoji="1" lang="en-US" altLang="ko-KR" sz="120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:</a:t>
            </a:r>
            <a:r>
              <a:rPr kumimoji="1" lang="ko-KR" altLang="en-US" sz="120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부</a:t>
            </a:r>
            <a:endParaRPr kumimoji="1" lang="en-US" altLang="ko-KR" sz="1200" smtClean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-&gt; bottom up</a:t>
            </a:r>
            <a:endParaRPr kumimoji="1" lang="ko-KR" altLang="ko-KR" sz="120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AutoShape 1"/>
          <p:cNvSpPr>
            <a:spLocks noChangeArrowheads="1"/>
          </p:cNvSpPr>
          <p:nvPr/>
        </p:nvSpPr>
        <p:spPr bwMode="auto">
          <a:xfrm>
            <a:off x="179512" y="3126642"/>
            <a:ext cx="3240360" cy="357162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     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           7566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      7788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      7876  7788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      7902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        7369  7902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      7698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      7499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     7521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       7654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       7844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      7900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      7782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******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       7934  7782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  <p:sp>
        <p:nvSpPr>
          <p:cNvPr id="30" name="AutoShape 1"/>
          <p:cNvSpPr>
            <a:spLocks noChangeArrowheads="1"/>
          </p:cNvSpPr>
          <p:nvPr/>
        </p:nvSpPr>
        <p:spPr bwMode="auto">
          <a:xfrm>
            <a:off x="5025068" y="911142"/>
            <a:ext cx="3096344" cy="187073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for a25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LPAD(ename,LEVEL*4,'*') "ENAME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, empno, mgr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empno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 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;</a:t>
            </a:r>
            <a:endParaRPr kumimoji="1" lang="ko-KR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31" name="AutoShape 1"/>
          <p:cNvSpPr>
            <a:spLocks noChangeArrowheads="1"/>
          </p:cNvSpPr>
          <p:nvPr/>
        </p:nvSpPr>
        <p:spPr bwMode="auto">
          <a:xfrm>
            <a:off x="4968044" y="3126641"/>
            <a:ext cx="3240360" cy="677739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             </a:t>
            </a:r>
            <a:r>
              <a:rPr kumimoji="1"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</a:p>
        </p:txBody>
      </p:sp>
      <p:cxnSp>
        <p:nvCxnSpPr>
          <p:cNvPr id="32" name="꺾인 연결선 31"/>
          <p:cNvCxnSpPr>
            <a:stCxn id="30" idx="2"/>
            <a:endCxn id="31" idx="0"/>
          </p:cNvCxnSpPr>
          <p:nvPr/>
        </p:nvCxnSpPr>
        <p:spPr>
          <a:xfrm rot="16200000" flipH="1">
            <a:off x="6408348" y="2946765"/>
            <a:ext cx="344768" cy="149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27865" y="332656"/>
            <a:ext cx="3888432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‘SMITH’ </a:t>
            </a:r>
            <a:r>
              <a:rPr lang="ko-KR" altLang="en-US" b="1" dirty="0" smtClean="0">
                <a:solidFill>
                  <a:schemeClr val="tx1"/>
                </a:solidFill>
              </a:rPr>
              <a:t>사원의 상사들을 출력하기</a:t>
            </a: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5025068" y="911142"/>
            <a:ext cx="3096344" cy="187073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LPAD(ename, LEVEL*5, '.') ENAME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empno= </a:t>
            </a:r>
            <a:r>
              <a:rPr kumimoji="1" lang="en-US" altLang="ko-KR" sz="11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100" b="1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empno=7369 </a:t>
            </a:r>
            <a:r>
              <a:rPr kumimoji="1" lang="en-US" altLang="ko-KR" sz="1100" b="1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;</a:t>
            </a:r>
            <a:endParaRPr kumimoji="1" lang="ko-KR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4968044" y="3126641"/>
            <a:ext cx="3240360" cy="131047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......FORD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..........JONES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................KING</a:t>
            </a:r>
          </a:p>
        </p:txBody>
      </p:sp>
      <p:cxnSp>
        <p:nvCxnSpPr>
          <p:cNvPr id="7" name="꺾인 연결선 6"/>
          <p:cNvCxnSpPr>
            <a:stCxn id="5" idx="2"/>
            <a:endCxn id="6" idx="0"/>
          </p:cNvCxnSpPr>
          <p:nvPr/>
        </p:nvCxnSpPr>
        <p:spPr>
          <a:xfrm rot="16200000" flipH="1">
            <a:off x="6408348" y="2946765"/>
            <a:ext cx="344768" cy="149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187951" y="911142"/>
            <a:ext cx="3096344" cy="1870731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for a25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smtClean="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LPAD('</a:t>
            </a:r>
            <a:r>
              <a:rPr kumimoji="1" lang="ko-KR" altLang="en-US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',LEVEL*4)||ename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"ENAME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"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, empno, mgr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</a:t>
            </a:r>
            <a:r>
              <a:rPr kumimoji="1" lang="en-US" altLang="ko-KR" sz="11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empno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mgr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empno 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= </a:t>
            </a:r>
            <a:r>
              <a:rPr kumimoji="1"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</a:t>
            </a:r>
            <a:r>
              <a:rPr kumimoji="1" lang="en-US" altLang="ko-KR" sz="11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;</a:t>
            </a:r>
            <a:endParaRPr kumimoji="1" lang="ko-KR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cxnSp>
        <p:nvCxnSpPr>
          <p:cNvPr id="12" name="꺾인 연결선 11"/>
          <p:cNvCxnSpPr>
            <a:stCxn id="9" idx="2"/>
            <a:endCxn id="13" idx="0"/>
          </p:cNvCxnSpPr>
          <p:nvPr/>
        </p:nvCxnSpPr>
        <p:spPr>
          <a:xfrm rot="16200000" flipH="1">
            <a:off x="1595523" y="2922472"/>
            <a:ext cx="344769" cy="635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179512" y="3126642"/>
            <a:ext cx="3240360" cy="3571627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                     EMPNO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------------------------- ----- 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 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7566  7839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 7788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  7876  7788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7902  7566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7369  7902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     7698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    7499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    7521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    7654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    7844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    7900  7698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     7782  7839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◎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    7934  7782</a:t>
            </a: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14 </a:t>
            </a:r>
            <a:r>
              <a:rPr kumimoji="1" lang="ko-KR" altLang="en-US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개의 행이 선택되었습니다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95536" y="332656"/>
            <a:ext cx="604867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500" b="1" dirty="0" err="1" smtClean="0">
                <a:solidFill>
                  <a:schemeClr val="tx1"/>
                </a:solidFill>
              </a:rPr>
              <a:t>계층형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쿼리의 실행 순서</a:t>
            </a:r>
            <a:endParaRPr lang="en-US" altLang="ko-KR" sz="15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1. START WITH </a:t>
            </a:r>
            <a:r>
              <a:rPr lang="ko-KR" altLang="ko-KR" sz="1500" dirty="0" smtClean="0">
                <a:solidFill>
                  <a:schemeClr val="tx1"/>
                </a:solidFill>
              </a:rPr>
              <a:t>절에 시작조건을 찾습니다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2. CONNECT BY </a:t>
            </a:r>
            <a:r>
              <a:rPr lang="ko-KR" altLang="ko-KR" sz="1500" dirty="0" smtClean="0">
                <a:solidFill>
                  <a:schemeClr val="tx1"/>
                </a:solidFill>
              </a:rPr>
              <a:t>절에 연결 조건을 찾습니다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3. WHERE </a:t>
            </a:r>
            <a:r>
              <a:rPr lang="ko-KR" altLang="ko-KR" sz="1500" dirty="0" smtClean="0">
                <a:solidFill>
                  <a:schemeClr val="tx1"/>
                </a:solidFill>
              </a:rPr>
              <a:t>절의 조건을 검색합니다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77888" y="3068960"/>
            <a:ext cx="820891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tx1"/>
                </a:solidFill>
              </a:rPr>
              <a:t>* </a:t>
            </a:r>
            <a:r>
              <a:rPr lang="ko-KR" altLang="ko-KR" sz="1500" b="1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 쿼리를 작성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시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 몇 가지 주의 사항</a:t>
            </a:r>
          </a:p>
          <a:p>
            <a:r>
              <a:rPr lang="en-US" altLang="ko-KR" sz="1500" dirty="0" smtClean="0">
                <a:solidFill>
                  <a:schemeClr val="tx1"/>
                </a:solidFill>
              </a:rPr>
              <a:t> 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1. CONNECT BY </a:t>
            </a:r>
            <a:r>
              <a:rPr lang="ko-KR" altLang="ko-KR" sz="1500" dirty="0" smtClean="0">
                <a:solidFill>
                  <a:schemeClr val="tx1"/>
                </a:solidFill>
              </a:rPr>
              <a:t>절에는 </a:t>
            </a:r>
            <a:r>
              <a:rPr lang="en-US" altLang="ko-KR" sz="1500" dirty="0" smtClean="0">
                <a:solidFill>
                  <a:schemeClr val="tx1"/>
                </a:solidFill>
              </a:rPr>
              <a:t>Sub Query </a:t>
            </a:r>
            <a:r>
              <a:rPr lang="ko-KR" altLang="ko-KR" sz="1500" dirty="0" smtClean="0">
                <a:solidFill>
                  <a:schemeClr val="tx1"/>
                </a:solidFill>
              </a:rPr>
              <a:t>를 사용할 수 없습니다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2</a:t>
            </a:r>
            <a:r>
              <a:rPr lang="en-US" altLang="ko-KR" sz="1500" smtClean="0">
                <a:solidFill>
                  <a:schemeClr val="tx1"/>
                </a:solidFill>
              </a:rPr>
              <a:t>. </a:t>
            </a:r>
            <a:r>
              <a:rPr lang="ko-KR" altLang="ko-KR" sz="1500" smtClean="0">
                <a:solidFill>
                  <a:srgbClr val="FF0000"/>
                </a:solidFill>
              </a:rPr>
              <a:t>대량데이터가</a:t>
            </a:r>
            <a:r>
              <a:rPr lang="ko-KR" altLang="ko-KR" sz="1500" smtClean="0">
                <a:solidFill>
                  <a:schemeClr val="tx1"/>
                </a:solidFill>
              </a:rPr>
              <a:t> </a:t>
            </a:r>
            <a:r>
              <a:rPr lang="ko-KR" altLang="ko-KR" sz="1500" dirty="0" smtClean="0">
                <a:solidFill>
                  <a:schemeClr val="tx1"/>
                </a:solidFill>
              </a:rPr>
              <a:t>있을 경우에 시간이 오래 걸릴 수 있으므로</a:t>
            </a:r>
            <a:r>
              <a:rPr lang="en-US" altLang="ko-KR" sz="1500" dirty="0" smtClean="0">
                <a:solidFill>
                  <a:schemeClr val="tx1"/>
                </a:solidFill>
              </a:rPr>
              <a:t> START WITH </a:t>
            </a:r>
            <a:r>
              <a:rPr lang="ko-KR" altLang="ko-KR" sz="1500" dirty="0" smtClean="0">
                <a:solidFill>
                  <a:schemeClr val="tx1"/>
                </a:solidFill>
              </a:rPr>
              <a:t>절과 </a:t>
            </a:r>
          </a:p>
          <a:p>
            <a:pPr>
              <a:lnSpc>
                <a:spcPct val="150000"/>
              </a:lnSpc>
            </a:pPr>
            <a:r>
              <a:rPr lang="en-US" altLang="ko-KR" sz="1500" smtClean="0">
                <a:solidFill>
                  <a:schemeClr val="tx1"/>
                </a:solidFill>
              </a:rPr>
              <a:t>  CONNECT </a:t>
            </a:r>
            <a:r>
              <a:rPr lang="en-US" altLang="ko-KR" sz="1500" dirty="0" smtClean="0">
                <a:solidFill>
                  <a:schemeClr val="tx1"/>
                </a:solidFill>
              </a:rPr>
              <a:t>BY </a:t>
            </a:r>
            <a:r>
              <a:rPr lang="ko-KR" altLang="ko-KR" sz="1500" dirty="0" smtClean="0">
                <a:solidFill>
                  <a:schemeClr val="tx1"/>
                </a:solidFill>
              </a:rPr>
              <a:t>절</a:t>
            </a:r>
            <a:r>
              <a:rPr lang="en-US" altLang="ko-KR" sz="1500" dirty="0" smtClean="0">
                <a:solidFill>
                  <a:schemeClr val="tx1"/>
                </a:solidFill>
              </a:rPr>
              <a:t>, WHERE </a:t>
            </a:r>
            <a:r>
              <a:rPr lang="ko-KR" altLang="ko-KR" sz="1500" dirty="0" smtClean="0">
                <a:solidFill>
                  <a:schemeClr val="tx1"/>
                </a:solidFill>
              </a:rPr>
              <a:t>절의 </a:t>
            </a:r>
            <a:r>
              <a:rPr lang="ko-KR" altLang="ko-KR" sz="1500" dirty="0" err="1" smtClean="0">
                <a:solidFill>
                  <a:schemeClr val="tx1"/>
                </a:solidFill>
              </a:rPr>
              <a:t>컬럼에는</a:t>
            </a:r>
            <a:r>
              <a:rPr lang="ko-KR" altLang="ko-KR" sz="1500" dirty="0" smtClean="0">
                <a:solidFill>
                  <a:schemeClr val="tx1"/>
                </a:solidFill>
              </a:rPr>
              <a:t> 반드시 </a:t>
            </a:r>
            <a:r>
              <a:rPr lang="ko-KR" altLang="ko-KR" sz="1500" dirty="0" smtClean="0">
                <a:solidFill>
                  <a:srgbClr val="FF0000"/>
                </a:solidFill>
              </a:rPr>
              <a:t>인덱스가</a:t>
            </a:r>
            <a:r>
              <a:rPr lang="ko-KR" altLang="ko-KR" sz="1500" dirty="0" smtClean="0">
                <a:solidFill>
                  <a:schemeClr val="tx1"/>
                </a:solidFill>
              </a:rPr>
              <a:t> 적절하게 설정되어 있어야 합니다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3.</a:t>
            </a:r>
            <a:r>
              <a:rPr lang="ko-KR" altLang="ko-KR" sz="1500" dirty="0" smtClean="0">
                <a:solidFill>
                  <a:schemeClr val="tx1"/>
                </a:solidFill>
              </a:rPr>
              <a:t>부분범위 처리 기법을 아쉽게도 </a:t>
            </a:r>
            <a:r>
              <a:rPr lang="ko-KR" altLang="ko-KR" sz="1500" dirty="0" err="1" smtClean="0">
                <a:solidFill>
                  <a:schemeClr val="tx1"/>
                </a:solidFill>
              </a:rPr>
              <a:t>계층형</a:t>
            </a:r>
            <a:r>
              <a:rPr lang="ko-KR" altLang="ko-KR" sz="1500" dirty="0" smtClean="0">
                <a:solidFill>
                  <a:schemeClr val="tx1"/>
                </a:solidFill>
              </a:rPr>
              <a:t> 쿼리에서는 사용할 수 없습니다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93669" y="62318"/>
            <a:ext cx="331423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2. </a:t>
            </a:r>
            <a:r>
              <a:rPr lang="ko-KR" altLang="en-US" b="1" dirty="0" err="1">
                <a:solidFill>
                  <a:schemeClr val="tx1"/>
                </a:solidFill>
              </a:rPr>
              <a:t>계층형</a:t>
            </a:r>
            <a:r>
              <a:rPr lang="ko-KR" altLang="en-US" b="1" dirty="0">
                <a:solidFill>
                  <a:schemeClr val="tx1"/>
                </a:solidFill>
              </a:rPr>
              <a:t> 쿼리의 기본 구조</a:t>
            </a:r>
            <a:endParaRPr lang="ko-KR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9512" y="838907"/>
            <a:ext cx="417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− </a:t>
            </a:r>
            <a:r>
              <a:rPr lang="en-US" altLang="ko-KR" sz="1200" dirty="0">
                <a:latin typeface="굴림체" panose="020B0609000101010101" pitchFamily="49" charset="-127"/>
                <a:ea typeface="굴림체" panose="020B0609000101010101" pitchFamily="49" charset="-127"/>
              </a:rPr>
              <a:t>START WITH </a:t>
            </a:r>
            <a:r>
              <a:rPr lang="en-US" altLang="ko-KR" sz="1200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mgr</a:t>
            </a:r>
            <a:r>
              <a:rPr lang="en-US" altLang="ko-KR" sz="12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IS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NULL       :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계층구조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시작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조건</a:t>
            </a:r>
            <a:endParaRPr lang="en-US" altLang="ko-KR" sz="12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b="1">
                <a:latin typeface="굴림체" panose="020B0609000101010101" pitchFamily="49" charset="-127"/>
                <a:ea typeface="굴림체" panose="020B0609000101010101" pitchFamily="49" charset="-127"/>
              </a:rPr>
              <a:t>−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CONNECT BY PRIOR empno = mgr :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계층구조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전개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조건</a:t>
            </a:r>
            <a:endParaRPr lang="en-US" altLang="ko-KR" sz="120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b="1">
                <a:latin typeface="굴림체" panose="020B0609000101010101" pitchFamily="49" charset="-127"/>
                <a:ea typeface="굴림체" panose="020B0609000101010101" pitchFamily="49" charset="-127"/>
              </a:rPr>
              <a:t>− </a:t>
            </a:r>
            <a:r>
              <a:rPr lang="en-US" altLang="ko-KR" sz="1200">
                <a:latin typeface="굴림체" panose="020B0609000101010101" pitchFamily="49" charset="-127"/>
                <a:ea typeface="굴림체" panose="020B0609000101010101" pitchFamily="49" charset="-127"/>
              </a:rPr>
              <a:t>ORDER SIBLINGS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BY    :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같은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LEVEL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행들의 </a:t>
            </a:r>
            <a:r>
              <a:rPr lang="ko-KR" altLang="en-US" sz="1200">
                <a:latin typeface="굴림체" panose="020B0609000101010101" pitchFamily="49" charset="-127"/>
                <a:ea typeface="굴림체" panose="020B0609000101010101" pitchFamily="49" charset="-127"/>
              </a:rPr>
              <a:t>정렬 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컬럼</a:t>
            </a:r>
            <a:endParaRPr lang="ko-KR" altLang="en-US" sz="12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179512" y="4400148"/>
            <a:ext cx="2016224" cy="1915013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depth_ename for a13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ename_list  for a25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ename       for a6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job         for a10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mgr         for 9999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mgr_name    for a8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col level       for 9999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2400330" y="3324506"/>
            <a:ext cx="6681168" cy="3031844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EMPNO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ENAME  JOB          </a:t>
            </a:r>
            <a:r>
              <a:rPr kumimoji="1" lang="en-US" altLang="ko-KR" sz="12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MGR_NAME LEVEL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DEPTH_ENAME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ENAME_LIST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------ ---------- ----- -------- ----- ------------- -------------------------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PRESIDENT            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1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 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7566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MANAGER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2 .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-KING-JONES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7788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ANALYST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7566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-KING-JONES-SCOTT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7876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CLERK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7788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SCOTT        4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ADAMS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-KING-JONES-SCOTT-ADAMS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7902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ANALYST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7566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JONES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KING-JONES-FORD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7369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CLERK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7902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FORD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4 .....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SMITH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-KING-JONES-FORD-SMITH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7698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MANAGER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2 .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7499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SALESMAN    7698 BLAKE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ALLEN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-KING-BLAKE-ALLEN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7521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SALESMAN    7698 BLAKE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WARD      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KING-BLAKE-WARD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7654 MARTIN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SALESMAN    7698 BLAKE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MARTIN    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KING-BLAKE-MARTIN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7844 TURNER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SALESMAN    7698 BLAKE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TURNER    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KING-BLAKE-TURNER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7900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CLERK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7698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BLAKE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JAMES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-KING-BLAKE-JAMES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7782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MANAGER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7839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  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2 .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-KING-CLARK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7934 MILLER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CLERK      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7782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CLARK        3 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... </a:t>
            </a:r>
            <a:r>
              <a:rPr kumimoji="1"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MILLER    -</a:t>
            </a:r>
            <a:r>
              <a:rPr kumimoji="1" lang="en-US" altLang="ko-KR" sz="120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KING-CLARK-MILLER</a:t>
            </a:r>
          </a:p>
        </p:txBody>
      </p:sp>
      <p:cxnSp>
        <p:nvCxnSpPr>
          <p:cNvPr id="12" name="꺾인 연결선 11"/>
          <p:cNvCxnSpPr>
            <a:stCxn id="30" idx="2"/>
            <a:endCxn id="9" idx="0"/>
          </p:cNvCxnSpPr>
          <p:nvPr/>
        </p:nvCxnSpPr>
        <p:spPr>
          <a:xfrm rot="5400000">
            <a:off x="6080298" y="2654562"/>
            <a:ext cx="330560" cy="10093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"/>
          <p:cNvSpPr>
            <a:spLocks noChangeArrowheads="1"/>
          </p:cNvSpPr>
          <p:nvPr/>
        </p:nvSpPr>
        <p:spPr bwMode="auto">
          <a:xfrm>
            <a:off x="4644008" y="717074"/>
            <a:ext cx="4212468" cy="2276872"/>
          </a:xfrm>
          <a:prstGeom prst="roundRect">
            <a:avLst>
              <a:gd name="adj" fmla="val 27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SELECT empno, ename, job, mgr, PRIOR ename as mgr_name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 LEVEL ,LPAD(' ', (LEVEL-1)*2, '.')||ENAME  depth_ename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,SYS_CONNECT_BY_PATH(ename,'-') ename_list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FROM  emp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START  WITH  mgr is NULL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CONNECT  BY  </a:t>
            </a:r>
            <a:r>
              <a:rPr kumimoji="1" lang="en-US" altLang="ko-KR" sz="11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PRIOR</a:t>
            </a: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 empno = mgr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smtClean="0">
                <a:latin typeface="굴림체" panose="020B0609000101010101" pitchFamily="49" charset="-127"/>
                <a:ea typeface="굴림체" panose="020B0609000101010101" pitchFamily="49" charset="-127"/>
                <a:cs typeface="굴림" pitchFamily="50" charset="-127"/>
              </a:rPr>
              <a:t>ORDER SIBLINGS BY empno;</a:t>
            </a:r>
            <a:endParaRPr kumimoji="1" lang="en-US" altLang="ko-KR" sz="1100">
              <a:latin typeface="굴림체" panose="020B0609000101010101" pitchFamily="49" charset="-127"/>
              <a:ea typeface="굴림체" panose="020B0609000101010101" pitchFamily="49" charset="-127"/>
              <a:cs typeface="굴림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79512" y="1855510"/>
            <a:ext cx="417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-</a:t>
            </a:r>
            <a:r>
              <a:rPr lang="ko-KR" altLang="en-US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자신을 관리하는 상사의 사번은 </a:t>
            </a: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</a:rPr>
              <a:t>mgr.</a:t>
            </a:r>
          </a:p>
          <a:p>
            <a:endParaRPr lang="ko-KR" altLang="en-US" sz="12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11433</TotalTime>
  <Words>6203</Words>
  <Application>Microsoft Office PowerPoint</Application>
  <PresentationFormat>화면 슬라이드 쇼(4:3)</PresentationFormat>
  <Paragraphs>1223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1" baseType="lpstr">
      <vt:lpstr>굴림</vt:lpstr>
      <vt:lpstr>굴림체</vt:lpstr>
      <vt:lpstr>맑은 고딕</vt:lpstr>
      <vt:lpstr>Arial</vt:lpstr>
      <vt:lpstr>Office 테마</vt:lpstr>
      <vt:lpstr>12장. 계층 쿼리 (Hierarchical Query)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진수쌤이 전해주는 실전 SQL 과 PL/SQL</dc:title>
  <dc:creator>jinsu</dc:creator>
  <cp:lastModifiedBy>ks</cp:lastModifiedBy>
  <cp:revision>372</cp:revision>
  <dcterms:created xsi:type="dcterms:W3CDTF">2012-11-06T06:53:25Z</dcterms:created>
  <dcterms:modified xsi:type="dcterms:W3CDTF">2024-05-13T00:55:23Z</dcterms:modified>
</cp:coreProperties>
</file>